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9" r:id="rId6"/>
    <p:sldId id="262" r:id="rId7"/>
    <p:sldId id="263" r:id="rId8"/>
    <p:sldId id="261" r:id="rId9"/>
    <p:sldId id="260" r:id="rId1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4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6C43CD-9667-6DB0-B5F0-CE2B84102A23}" v="247" dt="2026-05-11T11:45:05.935"/>
    <p1510:client id="{C93FFCF0-CBCF-4C66-B97E-4D0BF877555E}" v="291" dt="2026-05-11T13:34:53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83F1-BF6E-4A98-8153-BAC9ABDE7CE3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2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BE5A2-57A1-4629-B29D-D386573AF9F3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6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2485-1B57-41B4-A998-97848CC136C2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E92-E5C8-4FF8-B2BE-A516F6A1724E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6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232-C681-46A2-B21F-2BD21E9CA134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E26E-66F9-4E5F-9E07-CA7CDB200281}" type="datetimeFigureOut">
              <a:rPr lang="en-US" dirty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A01C-F286-49E7-998E-3D5BB613F99A}" type="datetimeFigureOut">
              <a:rPr lang="en-US" dirty="0"/>
              <a:t>5/12/2026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1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C2C0A-F771-42D9-AAB0-90C3A2B0FEAD}" type="datetimeFigureOut">
              <a:rPr lang="en-US" dirty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7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A270-409D-4410-9649-B7481576446C}" type="datetimeFigureOut">
              <a:rPr lang="en-US" dirty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7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00AA3-798A-4433-8927-6E115914B6EF}" type="datetimeFigureOut">
              <a:rPr lang="en-US" dirty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520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22871-0F85-43DC-99D7-CA8E7437E2EC}" type="datetimeFigureOut">
              <a:rPr lang="en-US" dirty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2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E857DF4D-D974-434D-9D64-40B7405DF5F0}" type="datetimeFigureOut">
              <a:rPr lang="en-US" dirty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dirty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67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  <p15:guide id="5" pos="576">
          <p15:clr>
            <a:srgbClr val="F26B43"/>
          </p15:clr>
        </p15:guide>
        <p15:guide id="6" orient="horz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2639" y="1012536"/>
            <a:ext cx="4613300" cy="3163224"/>
          </a:xfrm>
        </p:spPr>
        <p:txBody>
          <a:bodyPr anchor="t">
            <a:normAutofit/>
          </a:bodyPr>
          <a:lstStyle/>
          <a:p>
            <a:pPr algn="l"/>
            <a:r>
              <a:rPr lang="en-GB" sz="6600" b="1" dirty="0"/>
              <a:t>Budget</a:t>
            </a:r>
            <a:br>
              <a:rPr lang="en-GB" sz="6600" b="1" dirty="0"/>
            </a:br>
            <a:r>
              <a:rPr lang="en-GB" sz="6600" b="1" dirty="0"/>
              <a:t>2026/2027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30D782C-76CB-CBA2-CB63-A4E74CE090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18" b="3969"/>
          <a:stretch>
            <a:fillRect/>
          </a:stretch>
        </p:blipFill>
        <p:spPr>
          <a:xfrm>
            <a:off x="6096000" y="1012536"/>
            <a:ext cx="4756162" cy="4756162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000">
              <a:schemeClr val="tx2">
                <a:lumMod val="10000"/>
                <a:lumOff val="90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2584-4F93-1DFF-461D-E1AFCD38F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591"/>
            <a:ext cx="10363200" cy="1187570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Headlines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5A9DE-EDC9-339D-8C2E-0D744C39B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888"/>
            <a:ext cx="10515600" cy="498320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Share 2026/2027:  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£6,307,547</a:t>
            </a:r>
          </a:p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full year projected expenditure 26/27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Costs/Course Fees/DBS:  £7,246,867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Expenditure:  £1,218,117</a:t>
            </a:r>
          </a:p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full year projected Income 26/27:  £1,951,702</a:t>
            </a:r>
          </a:p>
          <a:p>
            <a:pPr marL="0" indent="0">
              <a:buNone/>
            </a:pPr>
            <a:endParaRPr lang="en-GB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year deficit 26/27:  £-205,735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Reserve 31st March 2026: </a:t>
            </a:r>
            <a:r>
              <a:rPr lang="en-GB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£-40,186 (deficit)</a:t>
            </a:r>
          </a:p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End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year position, 31st March 2027: </a:t>
            </a:r>
            <a:r>
              <a:rPr lang="en-GB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£-245,921 (deficit)</a:t>
            </a:r>
          </a:p>
          <a:p>
            <a:pPr marL="0" indent="0">
              <a:buNone/>
            </a:pPr>
            <a:endParaRPr lang="en-GB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19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3BDEC-950B-7619-0642-D4480B16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212084"/>
            <a:ext cx="10363200" cy="704087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the budget been incurred?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10A8E-7346-45DF-E1E2-5DC7D3F04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627632"/>
            <a:ext cx="10363200" cy="4314197"/>
          </a:xfrm>
        </p:spPr>
        <p:txBody>
          <a:bodyPr>
            <a:no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OWLs – 10% of Previous Headteachers Wage  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 in number of Teaching Assistants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 of staff working from home – Increased cover costs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Backfill of 2 members of staff for replacement of above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Conduct Investigations x 2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.6 Science Teacher for 26/27 at UPS1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SENC deficit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Leadership Coaching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Lettings – Limited use of the 2G pitch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BB9D1-32C8-6A06-38B4-2ADAB711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D6E6-60AD-4806-9302-7ADE8085D621}" type="datetime1">
              <a:rPr lang="en-US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05158-CC60-C694-6A8A-88D77C8B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1CD4F-33CF-AC9F-6E06-0283A371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0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7A5E-7A62-EF8E-7B09-FED4AE142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302" y="217056"/>
            <a:ext cx="10363200" cy="1187570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the budget been helped?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1C6E0-D544-4F34-06AA-327969939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477818"/>
            <a:ext cx="10363200" cy="4464011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Hillside Management Fee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Appointment of 2 Cover Supervisors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Redundancy for 1 Admin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Redundancy for 1 Teaching Assistant – level 2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Reduction in Catering Hours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Reduction in Cleaning hours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Reduction in Caretaking Hours x 2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Voluntary Reduction of a Teacher to .6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0D2FA-2270-F471-0BE4-EC0D3932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BB69-B043-4800-B505-018C0598556F}" type="datetime1">
              <a:rPr lang="en-US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B7A12-0EB0-50AC-3A27-02826B0AB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CC624-3739-CE3F-4F74-99926480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3E2F8-7161-7A98-CC39-93D725CA7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14" y="322386"/>
            <a:ext cx="10363200" cy="1187570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Additions Included in the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220F-7E23-FFE2-E8E1-15D9FD9F3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628" y="1663059"/>
            <a:ext cx="10363200" cy="33826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0.6 English Teacher 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Part-time Receptionist 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Pastoral Behaviour Intervention Specialist 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£10k External Provider Teaching &amp; Learning 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£20k sink fund for sporting facilities 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421E0-868B-400F-CE3A-EAB24B918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BA491-A8B4-4C19-9F17-7F3B6C71809A}" type="datetime1">
              <a:rPr lang="en-US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81612-683D-268E-57FE-DE838586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7A004-E63E-3368-9172-9A7D69DDC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56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575D-CDA6-A36B-E366-42BA20AB4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858" y="389264"/>
            <a:ext cx="10363200" cy="1187570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A5BF79F-50F8-EAC8-2D7C-97897C7700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948853"/>
              </p:ext>
            </p:extLst>
          </p:nvPr>
        </p:nvGraphicFramePr>
        <p:xfrm>
          <a:off x="896112" y="1463041"/>
          <a:ext cx="8991651" cy="5024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292">
                  <a:extLst>
                    <a:ext uri="{9D8B030D-6E8A-4147-A177-3AD203B41FA5}">
                      <a16:colId xmlns:a16="http://schemas.microsoft.com/office/drawing/2014/main" val="3377077339"/>
                    </a:ext>
                  </a:extLst>
                </a:gridCol>
                <a:gridCol w="7615359">
                  <a:extLst>
                    <a:ext uri="{9D8B030D-6E8A-4147-A177-3AD203B41FA5}">
                      <a16:colId xmlns:a16="http://schemas.microsoft.com/office/drawing/2014/main" val="4109604210"/>
                    </a:ext>
                  </a:extLst>
                </a:gridCol>
              </a:tblGrid>
              <a:tr h="4643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Focus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756420"/>
                  </a:ext>
                </a:extLst>
              </a:tr>
              <a:tr h="783599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Actual staff costs are above the agreed funding structure created by the LA.  SENC review in May 2026.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372156"/>
                  </a:ext>
                </a:extLst>
              </a:tr>
              <a:tr h="783599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Hillside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Currently reviewing the costings for Hillside for the new contract August 2026.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2393"/>
                  </a:ext>
                </a:extLst>
              </a:tr>
              <a:tr h="111942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school must put in a SINK fund for the pitches to be renewed, in around 8 years time.  The current cost to have the pitches renewed is £330,000 for the 2G and 3G (these are at today’s costs).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205702"/>
                  </a:ext>
                </a:extLst>
              </a:tr>
              <a:tr h="7835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Staff 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Staffing structure consultation in September 2026.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494795"/>
                  </a:ext>
                </a:extLst>
              </a:tr>
              <a:tr h="7835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 Pupil Numbers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There is a requirement to increase pupil numbers.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434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391154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DashVTI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DashVTI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Dash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E0E31462-65AE-4087-9B94-B3347EE711B2}" vid="{CA8B31CB-369F-4872-A917-A9EAAF91827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5496F7971D8F448705C2E15524AEDF" ma:contentTypeVersion="3" ma:contentTypeDescription="Create a new document." ma:contentTypeScope="" ma:versionID="771d0adcf8e0bdaf4e3c1e07defc3803">
  <xsd:schema xmlns:xsd="http://www.w3.org/2001/XMLSchema" xmlns:xs="http://www.w3.org/2001/XMLSchema" xmlns:p="http://schemas.microsoft.com/office/2006/metadata/properties" xmlns:ns2="6b26f7c5-bd4f-4ae0-bfe3-4756d2aec3a4" targetNamespace="http://schemas.microsoft.com/office/2006/metadata/properties" ma:root="true" ma:fieldsID="3aa6e924bb6d3dac3b89e3e13aed43bd" ns2:_="">
    <xsd:import namespace="6b26f7c5-bd4f-4ae0-bfe3-4756d2aec3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26f7c5-bd4f-4ae0-bfe3-4756d2aec3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075B47-3632-4EFA-B7F1-B20985C50AF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3346FA-1DF5-4354-B770-CF82CA64F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26f7c5-bd4f-4ae0-bfe3-4756d2aec3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14EB56-2213-46B9-9143-F26AB197AC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</TotalTime>
  <Words>337</Words>
  <Application>Microsoft Office PowerPoint</Application>
  <PresentationFormat>Widescreen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Grandview Display</vt:lpstr>
      <vt:lpstr>DashVTI</vt:lpstr>
      <vt:lpstr>Budget 2026/2027</vt:lpstr>
      <vt:lpstr>Budget Headlines</vt:lpstr>
      <vt:lpstr>How has the budget been incurred? </vt:lpstr>
      <vt:lpstr>How has the budget been helped? </vt:lpstr>
      <vt:lpstr>Additions Included in the Budget</vt:lpstr>
      <vt:lpstr>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 Powis (Cefn Saeson Comprehensive School)</dc:creator>
  <cp:lastModifiedBy>A Powis (Cefn Saeson Comprehensive School)</cp:lastModifiedBy>
  <cp:revision>14</cp:revision>
  <dcterms:created xsi:type="dcterms:W3CDTF">2025-10-14T07:36:45Z</dcterms:created>
  <dcterms:modified xsi:type="dcterms:W3CDTF">2026-05-12T09:28:25Z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0x010100675496F7971D8F448705C2E15524AEDF</vt:lpwstr>
  </property>
</Properties>
</file>