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1"/>
  </p:notesMasterIdLst>
  <p:sldIdLst>
    <p:sldId id="263" r:id="rId3"/>
    <p:sldId id="257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Barriecito" panose="020B0604020202020204" charset="0"/>
      <p:regular r:id="rId12"/>
    </p:embeddedFont>
    <p:embeddedFont>
      <p:font typeface="Boogaloo" panose="020B0604020202020204" charset="0"/>
      <p:regular r:id="rId13"/>
    </p:embeddedFont>
    <p:embeddedFont>
      <p:font typeface="Dekko" panose="020B0604020202020204" charset="0"/>
      <p:regular r:id="rId14"/>
    </p:embeddedFont>
    <p:embeddedFont>
      <p:font typeface="Forte" panose="03060902040502070203" pitchFamily="66" charset="0"/>
      <p:regular r:id="rId15"/>
    </p:embeddedFont>
    <p:embeddedFont>
      <p:font typeface="MV Boli" panose="02000500030200090000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Slab" pitchFamily="2" charset="0"/>
      <p:regular r:id="rId21"/>
      <p:bold r:id="rId22"/>
    </p:embeddedFont>
    <p:embeddedFont>
      <p:font typeface="Short Stack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2D2"/>
    <a:srgbClr val="0EE689"/>
    <a:srgbClr val="F8F45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31D8B-E99E-4454-8AD1-9078C798BB7E}" v="9" dt="2024-02-05T11:03:05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603118b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603118b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80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9f4f640e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9f4f640e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1057030" y="0"/>
                </a:moveTo>
                <a:lnTo>
                  <a:pt x="10606184" y="0"/>
                </a:lnTo>
                <a:lnTo>
                  <a:pt x="10585408" y="0"/>
                </a:lnTo>
                <a:lnTo>
                  <a:pt x="10134563" y="0"/>
                </a:lnTo>
                <a:cubicBezTo>
                  <a:pt x="9968823" y="0"/>
                  <a:pt x="9834464" y="140055"/>
                  <a:pt x="9834464" y="312821"/>
                </a:cubicBezTo>
                <a:lnTo>
                  <a:pt x="9842857" y="478859"/>
                </a:lnTo>
                <a:cubicBezTo>
                  <a:pt x="9842857" y="541653"/>
                  <a:pt x="9806231" y="595530"/>
                  <a:pt x="9754033" y="618544"/>
                </a:cubicBezTo>
                <a:lnTo>
                  <a:pt x="9705003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11486590" y="628862"/>
                </a:lnTo>
                <a:lnTo>
                  <a:pt x="11437560" y="618544"/>
                </a:lnTo>
                <a:cubicBezTo>
                  <a:pt x="11385362" y="595530"/>
                  <a:pt x="11348736" y="541653"/>
                  <a:pt x="11348736" y="478859"/>
                </a:cubicBezTo>
                <a:lnTo>
                  <a:pt x="11357128" y="312821"/>
                </a:lnTo>
                <a:cubicBezTo>
                  <a:pt x="11357128" y="140055"/>
                  <a:pt x="11222769" y="0"/>
                  <a:pt x="11057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flipH="1">
            <a:off x="296572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3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15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9172409" y="0"/>
                </a:moveTo>
                <a:lnTo>
                  <a:pt x="8721564" y="0"/>
                </a:lnTo>
                <a:lnTo>
                  <a:pt x="8700787" y="0"/>
                </a:lnTo>
                <a:lnTo>
                  <a:pt x="8249942" y="0"/>
                </a:lnTo>
                <a:cubicBezTo>
                  <a:pt x="8084202" y="0"/>
                  <a:pt x="7949843" y="140055"/>
                  <a:pt x="7949843" y="312821"/>
                </a:cubicBezTo>
                <a:lnTo>
                  <a:pt x="7958235" y="478859"/>
                </a:lnTo>
                <a:cubicBezTo>
                  <a:pt x="7958235" y="541653"/>
                  <a:pt x="7921610" y="595530"/>
                  <a:pt x="7869412" y="618544"/>
                </a:cubicBezTo>
                <a:lnTo>
                  <a:pt x="7820382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9601969" y="628862"/>
                </a:lnTo>
                <a:lnTo>
                  <a:pt x="9552939" y="618544"/>
                </a:lnTo>
                <a:cubicBezTo>
                  <a:pt x="9500741" y="595530"/>
                  <a:pt x="9464116" y="541653"/>
                  <a:pt x="9464116" y="478859"/>
                </a:cubicBezTo>
                <a:lnTo>
                  <a:pt x="9472507" y="312821"/>
                </a:lnTo>
                <a:cubicBezTo>
                  <a:pt x="9472507" y="140055"/>
                  <a:pt x="9338149" y="0"/>
                  <a:pt x="9172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279237" y="232600"/>
            <a:ext cx="11579088" cy="6275229"/>
          </a:xfrm>
          <a:custGeom>
            <a:avLst/>
            <a:gdLst/>
            <a:ahLst/>
            <a:cxnLst/>
            <a:rect l="l" t="t" r="r" b="b"/>
            <a:pathLst>
              <a:path w="12253003" h="6486025" extrusionOk="0">
                <a:moveTo>
                  <a:pt x="9539336" y="0"/>
                </a:moveTo>
                <a:lnTo>
                  <a:pt x="9088491" y="0"/>
                </a:lnTo>
                <a:lnTo>
                  <a:pt x="9067714" y="0"/>
                </a:lnTo>
                <a:lnTo>
                  <a:pt x="8616869" y="0"/>
                </a:lnTo>
                <a:cubicBezTo>
                  <a:pt x="8451129" y="0"/>
                  <a:pt x="8362636" y="140055"/>
                  <a:pt x="8362636" y="312821"/>
                </a:cubicBezTo>
                <a:lnTo>
                  <a:pt x="8325162" y="478859"/>
                </a:lnTo>
                <a:cubicBezTo>
                  <a:pt x="8325162" y="541653"/>
                  <a:pt x="8288537" y="595530"/>
                  <a:pt x="8236339" y="618544"/>
                </a:cubicBezTo>
                <a:lnTo>
                  <a:pt x="8187309" y="628862"/>
                </a:lnTo>
                <a:lnTo>
                  <a:pt x="324418" y="628862"/>
                </a:lnTo>
                <a:cubicBezTo>
                  <a:pt x="198723" y="628862"/>
                  <a:pt x="0" y="750767"/>
                  <a:pt x="0" y="876462"/>
                </a:cubicBezTo>
                <a:cubicBezTo>
                  <a:pt x="0" y="2675455"/>
                  <a:pt x="20384" y="4444433"/>
                  <a:pt x="20384" y="6243426"/>
                </a:cubicBezTo>
                <a:cubicBezTo>
                  <a:pt x="20384" y="6369121"/>
                  <a:pt x="142665" y="6486025"/>
                  <a:pt x="268360" y="6486025"/>
                </a:cubicBezTo>
                <a:lnTo>
                  <a:pt x="12071277" y="6476020"/>
                </a:lnTo>
                <a:cubicBezTo>
                  <a:pt x="12196972" y="6476020"/>
                  <a:pt x="12253002" y="6374124"/>
                  <a:pt x="12253002" y="6248429"/>
                </a:cubicBezTo>
                <a:cubicBezTo>
                  <a:pt x="12253002" y="4451104"/>
                  <a:pt x="12253003" y="2653778"/>
                  <a:pt x="12253003" y="856453"/>
                </a:cubicBezTo>
                <a:cubicBezTo>
                  <a:pt x="12253003" y="730758"/>
                  <a:pt x="12202069" y="613855"/>
                  <a:pt x="12076374" y="613855"/>
                </a:cubicBezTo>
                <a:lnTo>
                  <a:pt x="9968896" y="628862"/>
                </a:lnTo>
                <a:lnTo>
                  <a:pt x="9919866" y="618544"/>
                </a:lnTo>
                <a:cubicBezTo>
                  <a:pt x="9867668" y="595530"/>
                  <a:pt x="9831043" y="541653"/>
                  <a:pt x="9831043" y="478859"/>
                </a:cubicBezTo>
                <a:lnTo>
                  <a:pt x="9839434" y="312821"/>
                </a:lnTo>
                <a:cubicBezTo>
                  <a:pt x="9839434" y="140055"/>
                  <a:pt x="9705076" y="0"/>
                  <a:pt x="953933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3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0" name="Google Shape;40;p3">
            <a:hlinkClick r:id="rId3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1" name="Google Shape;41;p3">
            <a:hlinkClick r:id="rId4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42" name="Google Shape;42;p3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7287788" y="0"/>
                </a:moveTo>
                <a:lnTo>
                  <a:pt x="6836943" y="0"/>
                </a:lnTo>
                <a:lnTo>
                  <a:pt x="6816167" y="0"/>
                </a:lnTo>
                <a:lnTo>
                  <a:pt x="6365321" y="0"/>
                </a:lnTo>
                <a:cubicBezTo>
                  <a:pt x="6199582" y="0"/>
                  <a:pt x="6065223" y="140055"/>
                  <a:pt x="6065223" y="312821"/>
                </a:cubicBezTo>
                <a:lnTo>
                  <a:pt x="6073615" y="478859"/>
                </a:lnTo>
                <a:cubicBezTo>
                  <a:pt x="6073615" y="541653"/>
                  <a:pt x="6036989" y="595530"/>
                  <a:pt x="5984791" y="618544"/>
                </a:cubicBezTo>
                <a:lnTo>
                  <a:pt x="5935761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7717348" y="628862"/>
                </a:lnTo>
                <a:lnTo>
                  <a:pt x="7668318" y="618544"/>
                </a:lnTo>
                <a:cubicBezTo>
                  <a:pt x="7616120" y="595530"/>
                  <a:pt x="7579495" y="541653"/>
                  <a:pt x="7579495" y="478859"/>
                </a:cubicBezTo>
                <a:lnTo>
                  <a:pt x="7587887" y="312821"/>
                </a:lnTo>
                <a:cubicBezTo>
                  <a:pt x="7587887" y="140055"/>
                  <a:pt x="7453528" y="0"/>
                  <a:pt x="72877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289062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4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8" name="Google Shape;58;p4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9" name="Google Shape;59;p4">
            <a:hlinkClick r:id="rId4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60" name="Google Shape;60;p4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61" name="Google Shape;61;p4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5403167" y="0"/>
                </a:moveTo>
                <a:lnTo>
                  <a:pt x="4952322" y="0"/>
                </a:lnTo>
                <a:lnTo>
                  <a:pt x="4931546" y="0"/>
                </a:lnTo>
                <a:lnTo>
                  <a:pt x="4480700" y="0"/>
                </a:lnTo>
                <a:cubicBezTo>
                  <a:pt x="4314961" y="0"/>
                  <a:pt x="4180602" y="140055"/>
                  <a:pt x="4180602" y="312821"/>
                </a:cubicBezTo>
                <a:lnTo>
                  <a:pt x="4188994" y="478859"/>
                </a:lnTo>
                <a:cubicBezTo>
                  <a:pt x="4188994" y="541653"/>
                  <a:pt x="4152368" y="595530"/>
                  <a:pt x="4100170" y="618544"/>
                </a:cubicBezTo>
                <a:lnTo>
                  <a:pt x="4051140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5832728" y="628862"/>
                </a:lnTo>
                <a:lnTo>
                  <a:pt x="5783697" y="618544"/>
                </a:lnTo>
                <a:cubicBezTo>
                  <a:pt x="5731500" y="595530"/>
                  <a:pt x="5694874" y="541653"/>
                  <a:pt x="5694874" y="478859"/>
                </a:cubicBezTo>
                <a:lnTo>
                  <a:pt x="5703266" y="312821"/>
                </a:lnTo>
                <a:cubicBezTo>
                  <a:pt x="5703266" y="140055"/>
                  <a:pt x="5568907" y="0"/>
                  <a:pt x="54031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36884" y="261473"/>
            <a:ext cx="11569262" cy="6267317"/>
          </a:xfrm>
          <a:custGeom>
            <a:avLst/>
            <a:gdLst/>
            <a:ahLst/>
            <a:cxnLst/>
            <a:rect l="l" t="t" r="r" b="b"/>
            <a:pathLst>
              <a:path w="12473598" h="6461152" extrusionOk="0">
                <a:moveTo>
                  <a:pt x="7666562" y="0"/>
                </a:moveTo>
                <a:lnTo>
                  <a:pt x="7215717" y="0"/>
                </a:lnTo>
                <a:lnTo>
                  <a:pt x="7194941" y="0"/>
                </a:lnTo>
                <a:lnTo>
                  <a:pt x="6744095" y="0"/>
                </a:lnTo>
                <a:cubicBezTo>
                  <a:pt x="6578356" y="0"/>
                  <a:pt x="6443997" y="140055"/>
                  <a:pt x="6443997" y="312821"/>
                </a:cubicBezTo>
                <a:lnTo>
                  <a:pt x="6452389" y="478859"/>
                </a:lnTo>
                <a:cubicBezTo>
                  <a:pt x="6452389" y="541653"/>
                  <a:pt x="6415763" y="595530"/>
                  <a:pt x="6363565" y="618544"/>
                </a:cubicBezTo>
                <a:lnTo>
                  <a:pt x="6314535" y="628862"/>
                </a:lnTo>
                <a:lnTo>
                  <a:pt x="357308" y="623895"/>
                </a:lnTo>
                <a:cubicBezTo>
                  <a:pt x="231613" y="623895"/>
                  <a:pt x="0" y="725790"/>
                  <a:pt x="0" y="851485"/>
                </a:cubicBezTo>
                <a:cubicBezTo>
                  <a:pt x="0" y="2650478"/>
                  <a:pt x="31132" y="4459406"/>
                  <a:pt x="31132" y="6258399"/>
                </a:cubicBezTo>
                <a:cubicBezTo>
                  <a:pt x="31132" y="6384094"/>
                  <a:pt x="81141" y="6461152"/>
                  <a:pt x="206836" y="6461152"/>
                </a:cubicBezTo>
                <a:lnTo>
                  <a:pt x="12334215" y="6461151"/>
                </a:lnTo>
                <a:cubicBezTo>
                  <a:pt x="12459910" y="6461151"/>
                  <a:pt x="12473598" y="6364223"/>
                  <a:pt x="12473598" y="6238528"/>
                </a:cubicBezTo>
                <a:cubicBezTo>
                  <a:pt x="12468409" y="4447815"/>
                  <a:pt x="12463221" y="2657101"/>
                  <a:pt x="12458032" y="866388"/>
                </a:cubicBezTo>
                <a:cubicBezTo>
                  <a:pt x="12458032" y="740693"/>
                  <a:pt x="12371703" y="628862"/>
                  <a:pt x="12246008" y="628862"/>
                </a:cubicBezTo>
                <a:lnTo>
                  <a:pt x="8096122" y="628862"/>
                </a:lnTo>
                <a:lnTo>
                  <a:pt x="8047092" y="618544"/>
                </a:lnTo>
                <a:cubicBezTo>
                  <a:pt x="7994894" y="595530"/>
                  <a:pt x="7958269" y="541653"/>
                  <a:pt x="7958269" y="478859"/>
                </a:cubicBezTo>
                <a:lnTo>
                  <a:pt x="7966661" y="312821"/>
                </a:lnTo>
                <a:cubicBezTo>
                  <a:pt x="7966661" y="140055"/>
                  <a:pt x="7832302" y="0"/>
                  <a:pt x="7666562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5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7" name="Google Shape;77;p5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8" name="Google Shape;78;p5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79" name="Google Shape;79;p5">
            <a:hlinkClick r:id="rId5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80" name="Google Shape;80;p5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 flipH="1">
            <a:off x="9911134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/>
          <p:nvPr/>
        </p:nvSpPr>
        <p:spPr>
          <a:xfrm flipH="1">
            <a:off x="9991724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254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3518546" y="0"/>
                </a:moveTo>
                <a:lnTo>
                  <a:pt x="3067701" y="0"/>
                </a:lnTo>
                <a:lnTo>
                  <a:pt x="3046924" y="0"/>
                </a:lnTo>
                <a:lnTo>
                  <a:pt x="2596079" y="0"/>
                </a:lnTo>
                <a:cubicBezTo>
                  <a:pt x="2430339" y="0"/>
                  <a:pt x="2295980" y="140055"/>
                  <a:pt x="2295980" y="312821"/>
                </a:cubicBezTo>
                <a:lnTo>
                  <a:pt x="2304373" y="478859"/>
                </a:lnTo>
                <a:cubicBezTo>
                  <a:pt x="2304373" y="541653"/>
                  <a:pt x="2267747" y="595530"/>
                  <a:pt x="2215549" y="618544"/>
                </a:cubicBezTo>
                <a:lnTo>
                  <a:pt x="216651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3948107" y="628862"/>
                </a:lnTo>
                <a:lnTo>
                  <a:pt x="3899076" y="618544"/>
                </a:lnTo>
                <a:cubicBezTo>
                  <a:pt x="3846879" y="595530"/>
                  <a:pt x="3810253" y="541653"/>
                  <a:pt x="3810253" y="478859"/>
                </a:cubicBezTo>
                <a:lnTo>
                  <a:pt x="3818645" y="312821"/>
                </a:lnTo>
                <a:cubicBezTo>
                  <a:pt x="3818645" y="140055"/>
                  <a:pt x="3684286" y="0"/>
                  <a:pt x="35185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03144" y="261475"/>
            <a:ext cx="11580123" cy="6253369"/>
          </a:xfrm>
          <a:custGeom>
            <a:avLst/>
            <a:gdLst/>
            <a:ahLst/>
            <a:cxnLst/>
            <a:rect l="l" t="t" r="r" b="b"/>
            <a:pathLst>
              <a:path w="12418363" h="6497007" extrusionOk="0">
                <a:moveTo>
                  <a:pt x="9704696" y="0"/>
                </a:moveTo>
                <a:lnTo>
                  <a:pt x="9253851" y="0"/>
                </a:lnTo>
                <a:lnTo>
                  <a:pt x="9233074" y="0"/>
                </a:lnTo>
                <a:lnTo>
                  <a:pt x="8782229" y="0"/>
                </a:lnTo>
                <a:cubicBezTo>
                  <a:pt x="8616489" y="0"/>
                  <a:pt x="8527996" y="140055"/>
                  <a:pt x="8527996" y="312821"/>
                </a:cubicBezTo>
                <a:lnTo>
                  <a:pt x="8537012" y="478859"/>
                </a:lnTo>
                <a:cubicBezTo>
                  <a:pt x="8537012" y="541653"/>
                  <a:pt x="8453897" y="595530"/>
                  <a:pt x="8401699" y="618544"/>
                </a:cubicBezTo>
                <a:lnTo>
                  <a:pt x="489778" y="628862"/>
                </a:lnTo>
                <a:cubicBezTo>
                  <a:pt x="364083" y="628862"/>
                  <a:pt x="-5231" y="545116"/>
                  <a:pt x="58" y="896470"/>
                </a:cubicBezTo>
                <a:cubicBezTo>
                  <a:pt x="14203" y="1836148"/>
                  <a:pt x="71820" y="5312918"/>
                  <a:pt x="25607" y="6248429"/>
                </a:cubicBezTo>
                <a:cubicBezTo>
                  <a:pt x="10092" y="6562508"/>
                  <a:pt x="248724" y="6492277"/>
                  <a:pt x="433720" y="6486025"/>
                </a:cubicBezTo>
                <a:lnTo>
                  <a:pt x="12236637" y="6476020"/>
                </a:lnTo>
                <a:cubicBezTo>
                  <a:pt x="12362332" y="6476020"/>
                  <a:pt x="12418362" y="6374124"/>
                  <a:pt x="12418362" y="6248429"/>
                </a:cubicBezTo>
                <a:cubicBezTo>
                  <a:pt x="12418362" y="4451104"/>
                  <a:pt x="12418363" y="2653778"/>
                  <a:pt x="12418363" y="856453"/>
                </a:cubicBezTo>
                <a:cubicBezTo>
                  <a:pt x="12418363" y="730758"/>
                  <a:pt x="12367429" y="613855"/>
                  <a:pt x="12241734" y="613855"/>
                </a:cubicBezTo>
                <a:lnTo>
                  <a:pt x="10134256" y="628862"/>
                </a:lnTo>
                <a:lnTo>
                  <a:pt x="10085226" y="618544"/>
                </a:lnTo>
                <a:cubicBezTo>
                  <a:pt x="10033028" y="595530"/>
                  <a:pt x="9996403" y="541653"/>
                  <a:pt x="9996403" y="478859"/>
                </a:cubicBezTo>
                <a:lnTo>
                  <a:pt x="10004794" y="312821"/>
                </a:lnTo>
                <a:cubicBezTo>
                  <a:pt x="10004794" y="140055"/>
                  <a:pt x="9870436" y="0"/>
                  <a:pt x="9704696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6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6" name="Google Shape;96;p6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7" name="Google Shape;97;p6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98" name="Google Shape;98;p6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99" name="Google Shape;99;p6">
            <a:hlinkClick r:id="rId6" action="ppaction://hlinksldjump"/>
          </p:cNvPr>
          <p:cNvSpPr txBox="1"/>
          <p:nvPr/>
        </p:nvSpPr>
        <p:spPr>
          <a:xfrm>
            <a:off x="102062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 flipH="1">
            <a:off x="497655" y="179662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/>
          <p:nvPr/>
        </p:nvSpPr>
        <p:spPr>
          <a:xfrm flipH="1">
            <a:off x="581427" y="23259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 flipH="1">
            <a:off x="2372650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 flipH="1">
            <a:off x="2437497" y="24543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 flipH="1">
            <a:off x="425727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 flipH="1">
            <a:off x="4341695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/>
          <p:nvPr/>
        </p:nvSpPr>
        <p:spPr>
          <a:xfrm flipH="1">
            <a:off x="6141892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"/>
          <p:cNvSpPr/>
          <p:nvPr/>
        </p:nvSpPr>
        <p:spPr>
          <a:xfrm flipH="1">
            <a:off x="6228246" y="24382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/>
          <p:nvPr/>
        </p:nvSpPr>
        <p:spPr>
          <a:xfrm flipH="1">
            <a:off x="8026513" y="179658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flipH="1">
            <a:off x="8105174" y="24863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5" name="Google Shape;11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6" name="Google Shape;11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17" name="Google Shape;117;p7">
            <a:hlinkClick r:id="rId5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18" name="Google Shape;118;p7">
            <a:hlinkClick r:id="rId6" action="ppaction://hlinksldjump"/>
          </p:cNvPr>
          <p:cNvSpPr txBox="1"/>
          <p:nvPr/>
        </p:nvSpPr>
        <p:spPr>
          <a:xfrm>
            <a:off x="830998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p10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7" name="Google Shape;127;p10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0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1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D9E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 flipH="1">
            <a:off x="5237074" y="2772700"/>
            <a:ext cx="6954926" cy="4087852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 rot="10800000" flipH="1">
            <a:off x="1" y="-1225"/>
            <a:ext cx="7839544" cy="472070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22300" y="593375"/>
            <a:ext cx="109752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2300" y="1586625"/>
            <a:ext cx="10975200" cy="48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 sz="2400"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video/Y05vqo97d8lv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79" y="1377495"/>
            <a:ext cx="739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FF00"/>
                </a:solidFill>
                <a:latin typeface="Forte" panose="03060902040502070203" pitchFamily="66" charset="0"/>
              </a:rPr>
              <a:t>GCSE  </a:t>
            </a:r>
          </a:p>
          <a:p>
            <a:r>
              <a:rPr lang="en-GB" sz="8000" dirty="0">
                <a:solidFill>
                  <a:srgbClr val="FFFF00"/>
                </a:solidFill>
                <a:latin typeface="Forte" panose="03060902040502070203" pitchFamily="66" charset="0"/>
              </a:rPr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6" y="202952"/>
            <a:ext cx="4474906" cy="2486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38" y="310755"/>
            <a:ext cx="3576688" cy="3290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91" y="4064415"/>
            <a:ext cx="3916926" cy="2623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724837" y="4183835"/>
            <a:ext cx="7262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Interested in finding out about the world we live in? Want to know how it works? 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Then Geography is for you! </a:t>
            </a:r>
          </a:p>
          <a:p>
            <a:r>
              <a:rPr lang="en-GB" sz="20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planet constantly changes - new countries are made, political situations change, hurricanes affect coastlines and flooding happens &amp; we have the opportunity to study the most up to date information.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704382" y="268900"/>
            <a:ext cx="132094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1"/>
                </a:solidFill>
                <a:latin typeface="Dekko"/>
                <a:ea typeface="Short Stack"/>
                <a:cs typeface="Dekko"/>
                <a:sym typeface="Dekko"/>
              </a:rPr>
              <a:t>Content</a:t>
            </a:r>
            <a:endParaRPr sz="1100"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Exam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546175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289524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Dekko"/>
                <a:ea typeface="Dekko"/>
                <a:cs typeface="Dekko"/>
                <a:sym typeface="Dekko"/>
              </a:rPr>
              <a:t>Pupil view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417849" y="268900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01612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Video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103" y="1211637"/>
            <a:ext cx="11021961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 dirty="0">
                <a:solidFill>
                  <a:srgbClr val="FFFF00"/>
                </a:solidFill>
              </a:rPr>
              <a:t>Proposed Qualification Structure is:</a:t>
            </a:r>
            <a:endParaRPr lang="en-US" dirty="0"/>
          </a:p>
          <a:p>
            <a:r>
              <a:rPr lang="en-GB" sz="2200">
                <a:solidFill>
                  <a:srgbClr val="FFFF00"/>
                </a:solidFill>
              </a:rPr>
              <a:t>Unit 1: Core Concepts in Geography </a:t>
            </a:r>
            <a:endParaRPr lang="en-GB"/>
          </a:p>
          <a:p>
            <a:r>
              <a:rPr lang="en-GB" sz="2200" dirty="0">
                <a:solidFill>
                  <a:srgbClr val="FFFF00"/>
                </a:solidFill>
              </a:rPr>
              <a:t>Unit 2: Developing Fieldwork Skills Non-</a:t>
            </a:r>
            <a:r>
              <a:rPr lang="en-GB" sz="2200">
                <a:solidFill>
                  <a:srgbClr val="FFFF00"/>
                </a:solidFill>
              </a:rPr>
              <a:t>examination assessment </a:t>
            </a:r>
            <a:endParaRPr lang="en-GB"/>
          </a:p>
          <a:p>
            <a:r>
              <a:rPr lang="en-GB" sz="2200" dirty="0">
                <a:solidFill>
                  <a:srgbClr val="FFFF00"/>
                </a:solidFill>
              </a:rPr>
              <a:t>Unit 3: Contemporary Issues in Geography </a:t>
            </a:r>
            <a:endParaRPr lang="en-GB" dirty="0"/>
          </a:p>
          <a:p>
            <a:r>
              <a:rPr lang="en-GB" sz="2200" dirty="0">
                <a:solidFill>
                  <a:srgbClr val="FFFF00"/>
                </a:solidFill>
              </a:rPr>
              <a:t>Unit 4: Potential Sustainable Solutions Non-examination assessment – decision making exercise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/>
        </p:nvSpPr>
        <p:spPr>
          <a:xfrm>
            <a:off x="704382" y="268900"/>
            <a:ext cx="132094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1"/>
                </a:solidFill>
                <a:latin typeface="Dekko"/>
                <a:ea typeface="Short Stack"/>
                <a:cs typeface="Dekko"/>
                <a:sym typeface="Dekko"/>
              </a:rPr>
              <a:t>Content</a:t>
            </a:r>
            <a:endParaRPr sz="1100" dirty="0">
              <a:solidFill>
                <a:schemeClr val="bg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Exam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546175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289524" y="33438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Dekko"/>
                <a:ea typeface="Dekko"/>
                <a:cs typeface="Dekko"/>
                <a:sym typeface="Dekko"/>
              </a:rPr>
              <a:t>Pupil view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6417849" y="268900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101612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Video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382" y="1427947"/>
            <a:ext cx="10937012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200" b="1" u="sng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A white text with blue text&#10;&#10;Description automatically generated">
            <a:extLst>
              <a:ext uri="{FF2B5EF4-FFF2-40B4-BE49-F238E27FC236}">
                <a16:creationId xmlns:a16="http://schemas.microsoft.com/office/drawing/2014/main" id="{68EE6067-EC96-2C16-C367-AC4F3190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3" y="1804987"/>
            <a:ext cx="6924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26745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dirty="0">
                <a:solidFill>
                  <a:schemeClr val="dk1"/>
                </a:solidFill>
                <a:latin typeface="Dekko"/>
                <a:ea typeface="Short Stack"/>
                <a:cs typeface="Dekko"/>
                <a:sym typeface="Dekko"/>
              </a:rPr>
              <a:t>Exam</a:t>
            </a:r>
            <a:endParaRPr sz="11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AA617B-0441-3995-D690-EA13022A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72" y="1196354"/>
            <a:ext cx="8067675" cy="517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4546175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Staff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0507" y="2611544"/>
            <a:ext cx="57594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MV Boli"/>
              </a:rPr>
              <a:t>Head of Geography and Tourism: Mrs K. </a:t>
            </a:r>
            <a:r>
              <a:rPr lang="en-GB" sz="2800" b="1" dirty="0" err="1">
                <a:latin typeface="MV Boli"/>
              </a:rPr>
              <a:t>Penquet</a:t>
            </a:r>
            <a:endParaRPr lang="en-US" dirty="0" err="1"/>
          </a:p>
        </p:txBody>
      </p:sp>
      <p:sp>
        <p:nvSpPr>
          <p:cNvPr id="5" name="TextBox 4"/>
          <p:cNvSpPr txBox="1"/>
          <p:nvPr/>
        </p:nvSpPr>
        <p:spPr>
          <a:xfrm>
            <a:off x="2360507" y="3974068"/>
            <a:ext cx="76686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latin typeface="MV Boli"/>
              </a:rPr>
              <a:t>Teacher of Geography and Tourism:</a:t>
            </a:r>
            <a:endParaRPr lang="en-GB" sz="2800" b="1">
              <a:latin typeface="MV Boli"/>
              <a:cs typeface="MV Boli"/>
            </a:endParaRPr>
          </a:p>
          <a:p>
            <a:r>
              <a:rPr lang="en-GB" sz="2800" b="1" dirty="0">
                <a:latin typeface="MV Boli"/>
                <a:cs typeface="MV Boli"/>
              </a:rPr>
              <a:t>Miss </a:t>
            </a:r>
            <a:r>
              <a:rPr lang="en-GB" sz="2800" b="1" dirty="0" err="1">
                <a:latin typeface="MV Boli"/>
                <a:cs typeface="MV Boli"/>
              </a:rPr>
              <a:t>H.Matthews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397DD-81E0-4371-9E79-B5BBF9E999AB}"/>
              </a:ext>
            </a:extLst>
          </p:cNvPr>
          <p:cNvSpPr txBox="1"/>
          <p:nvPr/>
        </p:nvSpPr>
        <p:spPr>
          <a:xfrm>
            <a:off x="1649942" y="1575859"/>
            <a:ext cx="88921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MV Boli"/>
              </a:rPr>
              <a:t>All classes taught by experienced subject specialists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6388352" y="298397"/>
            <a:ext cx="130047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1"/>
                </a:solidFill>
                <a:latin typeface="Dekko"/>
                <a:ea typeface="Dekko"/>
                <a:cs typeface="Dekko"/>
                <a:sym typeface="Dekko"/>
              </a:rPr>
              <a:t>Careers</a:t>
            </a:r>
            <a:endParaRPr sz="2700" dirty="0">
              <a:solidFill>
                <a:schemeClr val="bg1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2" y="943897"/>
            <a:ext cx="3977006" cy="5535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2932" y="970259"/>
            <a:ext cx="66321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Geography will help you develop communication &amp; teamwork skills &amp; employers love the mix of technical &amp; social skills which they see as very transferable, i.e. useful for a whole range of jobs. Geography is great for any kind of career involving the environment, planning, interpreting data, problem-solving or working with people. </a:t>
            </a:r>
          </a:p>
          <a:p>
            <a:endParaRPr lang="en-GB" sz="22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Popular careers include: </a:t>
            </a:r>
          </a:p>
          <a:p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town or transport planning, surveying, conservation, sustainability, environmental planning, tourism, architecture, weather forecasting, journalism or teaching. </a:t>
            </a:r>
          </a:p>
          <a:p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</a:rPr>
              <a:t>The army, police, government, finance, research organisations, law &amp; business worlds also love the practical research skills that geographers develop. </a:t>
            </a:r>
            <a:endParaRPr lang="en-GB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8279693" y="406551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Dekko"/>
                <a:ea typeface="Dekko"/>
                <a:cs typeface="Dekko"/>
                <a:sym typeface="Dekko"/>
              </a:rPr>
              <a:t>Pupil views</a:t>
            </a:r>
            <a:endParaRPr sz="24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9846" y="1130710"/>
            <a:ext cx="634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Views of current GCSE students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39753" y="1694970"/>
            <a:ext cx="2871019" cy="1897626"/>
          </a:xfrm>
          <a:prstGeom prst="wedgeEllipseCallout">
            <a:avLst>
              <a:gd name="adj1" fmla="val 71613"/>
              <a:gd name="adj2" fmla="val 5294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4">
                    <a:lumMod val="50000"/>
                  </a:schemeClr>
                </a:solidFill>
              </a:rPr>
              <a:t>“Geography has helped me with my other subjects like Maths and Science”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279693" y="1016624"/>
            <a:ext cx="3410864" cy="2681616"/>
          </a:xfrm>
          <a:prstGeom prst="cloudCallout">
            <a:avLst>
              <a:gd name="adj1" fmla="val -67214"/>
              <a:gd name="adj2" fmla="val 54981"/>
            </a:avLst>
          </a:prstGeom>
          <a:ln>
            <a:solidFill>
              <a:srgbClr val="F8F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“Geography is a brilliant facilitating subject to help you get into university”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510833" y="4736174"/>
            <a:ext cx="4267200" cy="1612490"/>
          </a:xfrm>
          <a:prstGeom prst="wedgeEllipseCallout">
            <a:avLst>
              <a:gd name="adj1" fmla="val -51533"/>
              <a:gd name="adj2" fmla="val -63964"/>
            </a:avLst>
          </a:prstGeom>
          <a:solidFill>
            <a:srgbClr val="D222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C000"/>
                </a:solidFill>
              </a:rPr>
              <a:t>“Geography has helped me understand the real world around me and how I fit into it”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64082" y="4262939"/>
            <a:ext cx="3864078" cy="2094272"/>
          </a:xfrm>
          <a:prstGeom prst="cloudCallout">
            <a:avLst>
              <a:gd name="adj1" fmla="val 55461"/>
              <a:gd name="adj2" fmla="val -452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“Geography has helped me form valid opinions and present my work confidently to the class”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328160" y="1656041"/>
            <a:ext cx="3399995" cy="1838632"/>
          </a:xfrm>
          <a:prstGeom prst="wedgeEllipseCallout">
            <a:avLst>
              <a:gd name="adj1" fmla="val 10544"/>
              <a:gd name="adj2" fmla="val 64710"/>
            </a:avLst>
          </a:prstGeom>
          <a:solidFill>
            <a:srgbClr val="0EE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D222D2"/>
                </a:solidFill>
              </a:rPr>
              <a:t>“I have learnt many skills and ways to revise my work”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44" y="4081833"/>
            <a:ext cx="2283625" cy="1511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/>
        </p:nvSpPr>
        <p:spPr>
          <a:xfrm>
            <a:off x="10161200" y="268900"/>
            <a:ext cx="1222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Dekko"/>
                <a:ea typeface="Dekko"/>
                <a:cs typeface="Dekko"/>
                <a:sym typeface="Dekko"/>
              </a:rPr>
              <a:t>Video</a:t>
            </a:r>
            <a:endParaRPr sz="27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02" y="5536531"/>
            <a:ext cx="91967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hlinkClick r:id="rId3"/>
              </a:rPr>
              <a:t>https://spark.adobe.com/video/Y05vqo97d8lvF</a:t>
            </a:r>
            <a:endParaRPr lang="en-GB" sz="3200" b="1" dirty="0">
              <a:solidFill>
                <a:srgbClr val="FFFF00"/>
              </a:solidFill>
            </a:endParaRPr>
          </a:p>
          <a:p>
            <a:endParaRPr lang="en-GB" sz="3200" b="1" dirty="0">
              <a:solidFill>
                <a:srgbClr val="FFFF00"/>
              </a:solidFill>
            </a:endParaRP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852" y="1330944"/>
            <a:ext cx="5864635" cy="38610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Roboto</vt:lpstr>
      <vt:lpstr>Dekko</vt:lpstr>
      <vt:lpstr>Arial</vt:lpstr>
      <vt:lpstr>Short Stack</vt:lpstr>
      <vt:lpstr>Boogaloo</vt:lpstr>
      <vt:lpstr>Roboto Slab</vt:lpstr>
      <vt:lpstr>Forte</vt:lpstr>
      <vt:lpstr>MV Boli</vt:lpstr>
      <vt:lpstr>Barriecito</vt:lpstr>
      <vt:lpstr>Calibri</vt:lpstr>
      <vt:lpstr>SlidesMania</vt:lpstr>
      <vt:lpstr>Marina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2024-02-05T11:03:05Z</dcterms:modified>
</cp:coreProperties>
</file>