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  <p:sldMasterId id="2147483667" r:id="rId5"/>
  </p:sldMasterIdLst>
  <p:notesMasterIdLst>
    <p:notesMasterId r:id="rId13"/>
  </p:notesMasterIdLst>
  <p:sldIdLst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ekko" panose="020B0604020202020204" charset="0"/>
      <p:regular r:id="rId18"/>
    </p:embeddedFont>
    <p:embeddedFont>
      <p:font typeface="Short Stack" panose="020B0604020202020204" charset="0"/>
      <p:regular r:id="rId19"/>
    </p:embeddedFont>
    <p:embeddedFont>
      <p:font typeface="Boogaloo" panose="020B0604020202020204" charset="0"/>
      <p:regular r:id="rId20"/>
    </p:embeddedFont>
    <p:embeddedFont>
      <p:font typeface="Barriecito" panose="020B0604020202020204" charset="0"/>
      <p:regular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9f4f640e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9f4f640e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5.xml"/><Relationship Id="rId4" Type="http://schemas.openxmlformats.org/officeDocument/2006/relationships/slide" Target="../slides/slide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1057030" y="0"/>
                </a:moveTo>
                <a:lnTo>
                  <a:pt x="10606184" y="0"/>
                </a:lnTo>
                <a:lnTo>
                  <a:pt x="10585408" y="0"/>
                </a:lnTo>
                <a:lnTo>
                  <a:pt x="10134563" y="0"/>
                </a:lnTo>
                <a:cubicBezTo>
                  <a:pt x="9968823" y="0"/>
                  <a:pt x="9834464" y="140055"/>
                  <a:pt x="9834464" y="312821"/>
                </a:cubicBezTo>
                <a:lnTo>
                  <a:pt x="9842857" y="478859"/>
                </a:lnTo>
                <a:cubicBezTo>
                  <a:pt x="9842857" y="541653"/>
                  <a:pt x="9806231" y="595530"/>
                  <a:pt x="9754033" y="618544"/>
                </a:cubicBezTo>
                <a:lnTo>
                  <a:pt x="9705003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11486590" y="628862"/>
                </a:lnTo>
                <a:lnTo>
                  <a:pt x="11437560" y="618544"/>
                </a:lnTo>
                <a:cubicBezTo>
                  <a:pt x="11385362" y="595530"/>
                  <a:pt x="11348736" y="541653"/>
                  <a:pt x="11348736" y="478859"/>
                </a:cubicBezTo>
                <a:lnTo>
                  <a:pt x="11357128" y="312821"/>
                </a:lnTo>
                <a:cubicBezTo>
                  <a:pt x="11357128" y="140055"/>
                  <a:pt x="11222769" y="0"/>
                  <a:pt x="11057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flipH="1">
            <a:off x="296572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3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15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9172409" y="0"/>
                </a:moveTo>
                <a:lnTo>
                  <a:pt x="8721564" y="0"/>
                </a:lnTo>
                <a:lnTo>
                  <a:pt x="8700787" y="0"/>
                </a:lnTo>
                <a:lnTo>
                  <a:pt x="8249942" y="0"/>
                </a:lnTo>
                <a:cubicBezTo>
                  <a:pt x="8084202" y="0"/>
                  <a:pt x="7949843" y="140055"/>
                  <a:pt x="7949843" y="312821"/>
                </a:cubicBezTo>
                <a:lnTo>
                  <a:pt x="7958235" y="478859"/>
                </a:lnTo>
                <a:cubicBezTo>
                  <a:pt x="7958235" y="541653"/>
                  <a:pt x="7921610" y="595530"/>
                  <a:pt x="7869412" y="618544"/>
                </a:cubicBezTo>
                <a:lnTo>
                  <a:pt x="7820382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9601969" y="628862"/>
                </a:lnTo>
                <a:lnTo>
                  <a:pt x="9552939" y="618544"/>
                </a:lnTo>
                <a:cubicBezTo>
                  <a:pt x="9500741" y="595530"/>
                  <a:pt x="9464116" y="541653"/>
                  <a:pt x="9464116" y="478859"/>
                </a:cubicBezTo>
                <a:lnTo>
                  <a:pt x="9472507" y="312821"/>
                </a:lnTo>
                <a:cubicBezTo>
                  <a:pt x="9472507" y="140055"/>
                  <a:pt x="9338149" y="0"/>
                  <a:pt x="9172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279237" y="232600"/>
            <a:ext cx="11579088" cy="6275229"/>
          </a:xfrm>
          <a:custGeom>
            <a:avLst/>
            <a:gdLst/>
            <a:ahLst/>
            <a:cxnLst/>
            <a:rect l="l" t="t" r="r" b="b"/>
            <a:pathLst>
              <a:path w="12253003" h="6486025" extrusionOk="0">
                <a:moveTo>
                  <a:pt x="9539336" y="0"/>
                </a:moveTo>
                <a:lnTo>
                  <a:pt x="9088491" y="0"/>
                </a:lnTo>
                <a:lnTo>
                  <a:pt x="9067714" y="0"/>
                </a:lnTo>
                <a:lnTo>
                  <a:pt x="8616869" y="0"/>
                </a:lnTo>
                <a:cubicBezTo>
                  <a:pt x="8451129" y="0"/>
                  <a:pt x="8362636" y="140055"/>
                  <a:pt x="8362636" y="312821"/>
                </a:cubicBezTo>
                <a:lnTo>
                  <a:pt x="8325162" y="478859"/>
                </a:lnTo>
                <a:cubicBezTo>
                  <a:pt x="8325162" y="541653"/>
                  <a:pt x="8288537" y="595530"/>
                  <a:pt x="8236339" y="618544"/>
                </a:cubicBezTo>
                <a:lnTo>
                  <a:pt x="8187309" y="628862"/>
                </a:lnTo>
                <a:lnTo>
                  <a:pt x="324418" y="628862"/>
                </a:lnTo>
                <a:cubicBezTo>
                  <a:pt x="198723" y="628862"/>
                  <a:pt x="0" y="750767"/>
                  <a:pt x="0" y="876462"/>
                </a:cubicBezTo>
                <a:cubicBezTo>
                  <a:pt x="0" y="2675455"/>
                  <a:pt x="20384" y="4444433"/>
                  <a:pt x="20384" y="6243426"/>
                </a:cubicBezTo>
                <a:cubicBezTo>
                  <a:pt x="20384" y="6369121"/>
                  <a:pt x="142665" y="6486025"/>
                  <a:pt x="268360" y="6486025"/>
                </a:cubicBezTo>
                <a:lnTo>
                  <a:pt x="12071277" y="6476020"/>
                </a:lnTo>
                <a:cubicBezTo>
                  <a:pt x="12196972" y="6476020"/>
                  <a:pt x="12253002" y="6374124"/>
                  <a:pt x="12253002" y="6248429"/>
                </a:cubicBezTo>
                <a:cubicBezTo>
                  <a:pt x="12253002" y="4451104"/>
                  <a:pt x="12253003" y="2653778"/>
                  <a:pt x="12253003" y="856453"/>
                </a:cubicBezTo>
                <a:cubicBezTo>
                  <a:pt x="12253003" y="730758"/>
                  <a:pt x="12202069" y="613855"/>
                  <a:pt x="12076374" y="613855"/>
                </a:cubicBezTo>
                <a:lnTo>
                  <a:pt x="9968896" y="628862"/>
                </a:lnTo>
                <a:lnTo>
                  <a:pt x="9919866" y="618544"/>
                </a:lnTo>
                <a:cubicBezTo>
                  <a:pt x="9867668" y="595530"/>
                  <a:pt x="9831043" y="541653"/>
                  <a:pt x="9831043" y="478859"/>
                </a:cubicBezTo>
                <a:lnTo>
                  <a:pt x="9839434" y="312821"/>
                </a:lnTo>
                <a:cubicBezTo>
                  <a:pt x="9839434" y="140055"/>
                  <a:pt x="9705076" y="0"/>
                  <a:pt x="953933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3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0" name="Google Shape;40;p3">
            <a:hlinkClick r:id="rId3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1" name="Google Shape;41;p3">
            <a:hlinkClick r:id="rId4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2" name="Google Shape;42;p3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7287788" y="0"/>
                </a:moveTo>
                <a:lnTo>
                  <a:pt x="6836943" y="0"/>
                </a:lnTo>
                <a:lnTo>
                  <a:pt x="6816167" y="0"/>
                </a:lnTo>
                <a:lnTo>
                  <a:pt x="6365321" y="0"/>
                </a:lnTo>
                <a:cubicBezTo>
                  <a:pt x="6199582" y="0"/>
                  <a:pt x="6065223" y="140055"/>
                  <a:pt x="6065223" y="312821"/>
                </a:cubicBezTo>
                <a:lnTo>
                  <a:pt x="6073615" y="478859"/>
                </a:lnTo>
                <a:cubicBezTo>
                  <a:pt x="6073615" y="541653"/>
                  <a:pt x="6036989" y="595530"/>
                  <a:pt x="5984791" y="618544"/>
                </a:cubicBezTo>
                <a:lnTo>
                  <a:pt x="5935761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7717348" y="628862"/>
                </a:lnTo>
                <a:lnTo>
                  <a:pt x="7668318" y="618544"/>
                </a:lnTo>
                <a:cubicBezTo>
                  <a:pt x="7616120" y="595530"/>
                  <a:pt x="7579495" y="541653"/>
                  <a:pt x="7579495" y="478859"/>
                </a:cubicBezTo>
                <a:lnTo>
                  <a:pt x="7587887" y="312821"/>
                </a:lnTo>
                <a:cubicBezTo>
                  <a:pt x="7587887" y="140055"/>
                  <a:pt x="7453528" y="0"/>
                  <a:pt x="72877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289062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4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8" name="Google Shape;58;p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9" name="Google Shape;59;p4">
            <a:hlinkClick r:id="rId4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60" name="Google Shape;60;p4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61" name="Google Shape;61;p4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5403167" y="0"/>
                </a:moveTo>
                <a:lnTo>
                  <a:pt x="4952322" y="0"/>
                </a:lnTo>
                <a:lnTo>
                  <a:pt x="4931546" y="0"/>
                </a:lnTo>
                <a:lnTo>
                  <a:pt x="4480700" y="0"/>
                </a:lnTo>
                <a:cubicBezTo>
                  <a:pt x="4314961" y="0"/>
                  <a:pt x="4180602" y="140055"/>
                  <a:pt x="4180602" y="312821"/>
                </a:cubicBezTo>
                <a:lnTo>
                  <a:pt x="4188994" y="478859"/>
                </a:lnTo>
                <a:cubicBezTo>
                  <a:pt x="4188994" y="541653"/>
                  <a:pt x="4152368" y="595530"/>
                  <a:pt x="4100170" y="618544"/>
                </a:cubicBezTo>
                <a:lnTo>
                  <a:pt x="4051140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5832728" y="628862"/>
                </a:lnTo>
                <a:lnTo>
                  <a:pt x="5783697" y="618544"/>
                </a:lnTo>
                <a:cubicBezTo>
                  <a:pt x="5731500" y="595530"/>
                  <a:pt x="5694874" y="541653"/>
                  <a:pt x="5694874" y="478859"/>
                </a:cubicBezTo>
                <a:lnTo>
                  <a:pt x="5703266" y="312821"/>
                </a:lnTo>
                <a:cubicBezTo>
                  <a:pt x="5703266" y="140055"/>
                  <a:pt x="5568907" y="0"/>
                  <a:pt x="54031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36884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5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7" name="Google Shape;77;p5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8" name="Google Shape;78;p5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9" name="Google Shape;79;p5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80" name="Google Shape;80;p5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254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3518546" y="0"/>
                </a:moveTo>
                <a:lnTo>
                  <a:pt x="3067701" y="0"/>
                </a:lnTo>
                <a:lnTo>
                  <a:pt x="3046924" y="0"/>
                </a:lnTo>
                <a:lnTo>
                  <a:pt x="2596079" y="0"/>
                </a:lnTo>
                <a:cubicBezTo>
                  <a:pt x="2430339" y="0"/>
                  <a:pt x="2295980" y="140055"/>
                  <a:pt x="2295980" y="312821"/>
                </a:cubicBezTo>
                <a:lnTo>
                  <a:pt x="2304373" y="478859"/>
                </a:lnTo>
                <a:cubicBezTo>
                  <a:pt x="2304373" y="541653"/>
                  <a:pt x="2267747" y="595530"/>
                  <a:pt x="2215549" y="618544"/>
                </a:cubicBezTo>
                <a:lnTo>
                  <a:pt x="216651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3948107" y="628862"/>
                </a:lnTo>
                <a:lnTo>
                  <a:pt x="3899076" y="618544"/>
                </a:lnTo>
                <a:cubicBezTo>
                  <a:pt x="3846879" y="595530"/>
                  <a:pt x="3810253" y="541653"/>
                  <a:pt x="3810253" y="478859"/>
                </a:cubicBezTo>
                <a:lnTo>
                  <a:pt x="3818645" y="312821"/>
                </a:lnTo>
                <a:cubicBezTo>
                  <a:pt x="3818645" y="140055"/>
                  <a:pt x="3684286" y="0"/>
                  <a:pt x="35185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03144" y="261475"/>
            <a:ext cx="11580123" cy="6253369"/>
          </a:xfrm>
          <a:custGeom>
            <a:avLst/>
            <a:gdLst/>
            <a:ahLst/>
            <a:cxnLst/>
            <a:rect l="l" t="t" r="r" b="b"/>
            <a:pathLst>
              <a:path w="12418363" h="6497007" extrusionOk="0">
                <a:moveTo>
                  <a:pt x="9704696" y="0"/>
                </a:moveTo>
                <a:lnTo>
                  <a:pt x="9253851" y="0"/>
                </a:lnTo>
                <a:lnTo>
                  <a:pt x="9233074" y="0"/>
                </a:lnTo>
                <a:lnTo>
                  <a:pt x="8782229" y="0"/>
                </a:lnTo>
                <a:cubicBezTo>
                  <a:pt x="8616489" y="0"/>
                  <a:pt x="8527996" y="140055"/>
                  <a:pt x="8527996" y="312821"/>
                </a:cubicBezTo>
                <a:lnTo>
                  <a:pt x="8537012" y="478859"/>
                </a:lnTo>
                <a:cubicBezTo>
                  <a:pt x="8537012" y="541653"/>
                  <a:pt x="8453897" y="595530"/>
                  <a:pt x="8401699" y="618544"/>
                </a:cubicBezTo>
                <a:lnTo>
                  <a:pt x="489778" y="628862"/>
                </a:lnTo>
                <a:cubicBezTo>
                  <a:pt x="364083" y="628862"/>
                  <a:pt x="-5231" y="545116"/>
                  <a:pt x="58" y="896470"/>
                </a:cubicBezTo>
                <a:cubicBezTo>
                  <a:pt x="14203" y="1836148"/>
                  <a:pt x="71820" y="5312918"/>
                  <a:pt x="25607" y="6248429"/>
                </a:cubicBezTo>
                <a:cubicBezTo>
                  <a:pt x="10092" y="6562508"/>
                  <a:pt x="248724" y="6492277"/>
                  <a:pt x="433720" y="6486025"/>
                </a:cubicBezTo>
                <a:lnTo>
                  <a:pt x="12236637" y="6476020"/>
                </a:lnTo>
                <a:cubicBezTo>
                  <a:pt x="12362332" y="6476020"/>
                  <a:pt x="12418362" y="6374124"/>
                  <a:pt x="12418362" y="6248429"/>
                </a:cubicBezTo>
                <a:cubicBezTo>
                  <a:pt x="12418362" y="4451104"/>
                  <a:pt x="12418363" y="2653778"/>
                  <a:pt x="12418363" y="856453"/>
                </a:cubicBezTo>
                <a:cubicBezTo>
                  <a:pt x="12418363" y="730758"/>
                  <a:pt x="12367429" y="613855"/>
                  <a:pt x="12241734" y="613855"/>
                </a:cubicBezTo>
                <a:lnTo>
                  <a:pt x="10134256" y="628862"/>
                </a:lnTo>
                <a:lnTo>
                  <a:pt x="10085226" y="618544"/>
                </a:lnTo>
                <a:cubicBezTo>
                  <a:pt x="10033028" y="595530"/>
                  <a:pt x="9996403" y="541653"/>
                  <a:pt x="9996403" y="478859"/>
                </a:cubicBezTo>
                <a:lnTo>
                  <a:pt x="10004794" y="312821"/>
                </a:lnTo>
                <a:cubicBezTo>
                  <a:pt x="10004794" y="140055"/>
                  <a:pt x="9870436" y="0"/>
                  <a:pt x="970469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6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6" name="Google Shape;96;p6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7" name="Google Shape;97;p6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98" name="Google Shape;98;p6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99" name="Google Shape;99;p6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7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5" name="Google Shape;11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6" name="Google Shape;11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17" name="Google Shape;117;p7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18" name="Google Shape;118;p7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/>
          <p:nvPr/>
        </p:nvSpPr>
        <p:spPr>
          <a:xfrm>
            <a:off x="2033067" y="896808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" name="Google Shape;126;p10"/>
          <p:cNvSpPr/>
          <p:nvPr/>
        </p:nvSpPr>
        <p:spPr>
          <a:xfrm rot="10800000">
            <a:off x="8716786" y="44572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7" name="Google Shape;127;p10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0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1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D9E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 flipH="1">
            <a:off x="5237074" y="2772700"/>
            <a:ext cx="6954926" cy="4087852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 rot="10800000" flipH="1">
            <a:off x="1" y="-1225"/>
            <a:ext cx="7839544" cy="472070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22300" y="593375"/>
            <a:ext cx="109752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2300" y="1586625"/>
            <a:ext cx="10975200" cy="48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dJR_98tQA" TargetMode="External"/><Relationship Id="rId7" Type="http://schemas.openxmlformats.org/officeDocument/2006/relationships/hyperlink" Target="mailto:caa@aber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anolfanpeniarth.org/" TargetMode="External"/><Relationship Id="rId5" Type="http://schemas.openxmlformats.org/officeDocument/2006/relationships/hyperlink" Target="http://www.atebol.com/" TargetMode="External"/><Relationship Id="rId4" Type="http://schemas.openxmlformats.org/officeDocument/2006/relationships/hyperlink" Target="http://www.drefwe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, company name&#10;&#10;Description automatically generated">
            <a:extLst>
              <a:ext uri="{FF2B5EF4-FFF2-40B4-BE49-F238E27FC236}">
                <a16:creationId xmlns:a16="http://schemas.microsoft.com/office/drawing/2014/main" id="{F86B0682-1E51-3B48-2A1A-E408CD1D7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697" y="361058"/>
            <a:ext cx="6015178" cy="60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8820" y="1925243"/>
            <a:ext cx="4916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GCSE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Welsh Second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53" y="1449645"/>
            <a:ext cx="4872620" cy="368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/>
        </p:nvSpPr>
        <p:spPr>
          <a:xfrm>
            <a:off x="704382" y="268900"/>
            <a:ext cx="132094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solidFill>
                  <a:schemeClr val="bg1"/>
                </a:solidFill>
                <a:latin typeface="Dekko"/>
                <a:ea typeface="Short Stack"/>
                <a:cs typeface="Dekko"/>
                <a:sym typeface="Dekko"/>
              </a:rPr>
              <a:t>Content</a:t>
            </a:r>
            <a:endParaRPr sz="1100" dirty="0">
              <a:solidFill>
                <a:schemeClr val="bg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Exam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546175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289524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Dekko"/>
                <a:ea typeface="Dekko"/>
                <a:cs typeface="Dekko"/>
                <a:sym typeface="Dekko"/>
              </a:rPr>
              <a:t>Pupil view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6417849" y="268900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01612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Video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68998"/>
              </p:ext>
            </p:extLst>
          </p:nvPr>
        </p:nvGraphicFramePr>
        <p:xfrm>
          <a:off x="704382" y="4457463"/>
          <a:ext cx="10930533" cy="164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841">
                  <a:extLst>
                    <a:ext uri="{9D8B030D-6E8A-4147-A177-3AD203B41FA5}">
                      <a16:colId xmlns:a16="http://schemas.microsoft.com/office/drawing/2014/main" val="1778161900"/>
                    </a:ext>
                  </a:extLst>
                </a:gridCol>
                <a:gridCol w="1951670">
                  <a:extLst>
                    <a:ext uri="{9D8B030D-6E8A-4147-A177-3AD203B41FA5}">
                      <a16:colId xmlns:a16="http://schemas.microsoft.com/office/drawing/2014/main" val="1902267723"/>
                    </a:ext>
                  </a:extLst>
                </a:gridCol>
                <a:gridCol w="1570713">
                  <a:extLst>
                    <a:ext uri="{9D8B030D-6E8A-4147-A177-3AD203B41FA5}">
                      <a16:colId xmlns:a16="http://schemas.microsoft.com/office/drawing/2014/main" val="2211114719"/>
                    </a:ext>
                  </a:extLst>
                </a:gridCol>
                <a:gridCol w="2072798">
                  <a:extLst>
                    <a:ext uri="{9D8B030D-6E8A-4147-A177-3AD203B41FA5}">
                      <a16:colId xmlns:a16="http://schemas.microsoft.com/office/drawing/2014/main" val="3042608980"/>
                    </a:ext>
                  </a:extLst>
                </a:gridCol>
                <a:gridCol w="1721368">
                  <a:extLst>
                    <a:ext uri="{9D8B030D-6E8A-4147-A177-3AD203B41FA5}">
                      <a16:colId xmlns:a16="http://schemas.microsoft.com/office/drawing/2014/main" val="3858071599"/>
                    </a:ext>
                  </a:extLst>
                </a:gridCol>
                <a:gridCol w="1922143">
                  <a:extLst>
                    <a:ext uri="{9D8B030D-6E8A-4147-A177-3AD203B41FA5}">
                      <a16:colId xmlns:a16="http://schemas.microsoft.com/office/drawing/2014/main" val="3651029867"/>
                    </a:ext>
                  </a:extLst>
                </a:gridCol>
              </a:tblGrid>
              <a:tr h="1648370">
                <a:tc>
                  <a:txBody>
                    <a:bodyPr/>
                    <a:lstStyle/>
                    <a:p>
                      <a:pPr algn="ctr"/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THEMA 1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Cyflogaeth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(Employment)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THEMA 2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Ieuenctid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(Youth)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>
                          <a:solidFill>
                            <a:schemeClr val="tx1"/>
                          </a:solidFill>
                        </a:rPr>
                        <a:t>THEMA 3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Cymru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a’r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Byd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(Wales &amp;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the World)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07166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16" y="4557523"/>
            <a:ext cx="609768" cy="585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37" y="5219906"/>
            <a:ext cx="1264579" cy="8093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37" y="4625712"/>
            <a:ext cx="878391" cy="449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75" y="4884170"/>
            <a:ext cx="722412" cy="722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06" y="5223255"/>
            <a:ext cx="1220719" cy="813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40" y="4504734"/>
            <a:ext cx="518522" cy="6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97" y="5023414"/>
            <a:ext cx="558282" cy="655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4" y="4586384"/>
            <a:ext cx="1156314" cy="6359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44" y="5420538"/>
            <a:ext cx="742983" cy="5572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19876" y="1268112"/>
            <a:ext cx="626223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Pwyntiau</a:t>
            </a:r>
            <a:r>
              <a:rPr lang="en-GB" sz="2000" b="1" dirty="0"/>
              <a:t> </a:t>
            </a:r>
            <a:r>
              <a:rPr lang="en-GB" sz="2000" b="1" dirty="0" err="1" smtClean="0"/>
              <a:t>Pwysig</a:t>
            </a:r>
            <a:r>
              <a:rPr lang="en-GB" sz="2000" b="1" dirty="0" smtClean="0"/>
              <a:t>/ Important points to remember:</a:t>
            </a:r>
            <a:endParaRPr lang="en-GB" sz="2000" b="1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4 </a:t>
            </a:r>
            <a:r>
              <a:rPr lang="en-GB" sz="2000" b="1" dirty="0" err="1"/>
              <a:t>uned</a:t>
            </a:r>
            <a:r>
              <a:rPr lang="en-GB" sz="2000" b="1" dirty="0"/>
              <a:t> </a:t>
            </a:r>
            <a:r>
              <a:rPr lang="en-GB" sz="2000" dirty="0"/>
              <a:t>(4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/>
              <a:t>Pob</a:t>
            </a:r>
            <a:r>
              <a:rPr lang="en-GB" sz="2000" b="1" dirty="0"/>
              <a:t> </a:t>
            </a:r>
            <a:r>
              <a:rPr lang="en-GB" sz="2000" b="1" dirty="0" err="1"/>
              <a:t>uned</a:t>
            </a:r>
            <a:r>
              <a:rPr lang="en-GB" sz="2000" b="1" dirty="0"/>
              <a:t> = 25% </a:t>
            </a:r>
            <a:r>
              <a:rPr lang="en-GB" sz="2000" dirty="0"/>
              <a:t>(Every unit = 25%)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120 Guided teaching hours needed to complete the course</a:t>
            </a:r>
            <a:r>
              <a:rPr lang="en-GB" sz="2000" dirty="0" smtClean="0"/>
              <a:t>)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/>
              <a:t>Gradd</a:t>
            </a:r>
            <a:r>
              <a:rPr lang="en-GB" sz="2000" b="1" dirty="0"/>
              <a:t> A* &gt; G </a:t>
            </a:r>
            <a:r>
              <a:rPr lang="en-GB" sz="2000" dirty="0"/>
              <a:t>(A* &gt; G grades</a:t>
            </a:r>
            <a:r>
              <a:rPr lang="en-GB" sz="2000" dirty="0" smtClean="0"/>
              <a:t>) – No tiers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dirty="0" smtClean="0">
                <a:solidFill>
                  <a:schemeClr val="dk1"/>
                </a:solidFill>
                <a:latin typeface="Dekko"/>
                <a:ea typeface="Short Stack"/>
                <a:cs typeface="Dekko"/>
                <a:sym typeface="Dekko"/>
              </a:rPr>
              <a:t>Exam</a:t>
            </a:r>
            <a:endParaRPr sz="11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87975"/>
              </p:ext>
            </p:extLst>
          </p:nvPr>
        </p:nvGraphicFramePr>
        <p:xfrm>
          <a:off x="1547359" y="1144937"/>
          <a:ext cx="8128000" cy="24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36584588"/>
                    </a:ext>
                  </a:extLst>
                </a:gridCol>
                <a:gridCol w="1889550">
                  <a:extLst>
                    <a:ext uri="{9D8B030D-6E8A-4147-A177-3AD203B41FA5}">
                      <a16:colId xmlns:a16="http://schemas.microsoft.com/office/drawing/2014/main" val="721733498"/>
                    </a:ext>
                  </a:extLst>
                </a:gridCol>
                <a:gridCol w="2174450">
                  <a:extLst>
                    <a:ext uri="{9D8B030D-6E8A-4147-A177-3AD203B41FA5}">
                      <a16:colId xmlns:a16="http://schemas.microsoft.com/office/drawing/2014/main" val="6909687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25879"/>
                    </a:ext>
                  </a:extLst>
                </a:gridCol>
              </a:tblGrid>
              <a:tr h="40269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UNIT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UNIT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UNIT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Gwrando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15%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(Listening 15%)</a:t>
                      </a:r>
                    </a:p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Llafar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10%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(Oral 10%)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Llafar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20%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(Oral 20%)</a:t>
                      </a:r>
                    </a:p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Gwrando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5%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(Listening 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Darllen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15%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(Reading 15%)</a:t>
                      </a:r>
                    </a:p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Ysgrifennu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10%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(Writing 10%)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Ysgrifennu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15%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(Writing 15%)</a:t>
                      </a:r>
                    </a:p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Darllen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10%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(Reading 10%)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8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Bl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10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neu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11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10 or 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Bl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10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neu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11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10 or 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Arholiad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Bl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11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11Exam)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Arholiad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Bl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11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11 Exam)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8109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42450"/>
              </p:ext>
            </p:extLst>
          </p:nvPr>
        </p:nvGraphicFramePr>
        <p:xfrm>
          <a:off x="8573729" y="3957959"/>
          <a:ext cx="3124134" cy="230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067">
                  <a:extLst>
                    <a:ext uri="{9D8B030D-6E8A-4147-A177-3AD203B41FA5}">
                      <a16:colId xmlns:a16="http://schemas.microsoft.com/office/drawing/2014/main" val="3069904542"/>
                    </a:ext>
                  </a:extLst>
                </a:gridCol>
                <a:gridCol w="1562067">
                  <a:extLst>
                    <a:ext uri="{9D8B030D-6E8A-4147-A177-3AD203B41FA5}">
                      <a16:colId xmlns:a16="http://schemas.microsoft.com/office/drawing/2014/main" val="2744419446"/>
                    </a:ext>
                  </a:extLst>
                </a:gridCol>
              </a:tblGrid>
              <a:tr h="5765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SPEAKING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99128"/>
                  </a:ext>
                </a:extLst>
              </a:tr>
              <a:tr h="5765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LISTENING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53721"/>
                  </a:ext>
                </a:extLst>
              </a:tr>
              <a:tr h="5765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READING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484035"/>
                  </a:ext>
                </a:extLst>
              </a:tr>
              <a:tr h="5765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YSGRIFENNU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00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4546175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929" y="1278194"/>
            <a:ext cx="10903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Head of </a:t>
            </a:r>
            <a:r>
              <a:rPr lang="en-GB" sz="2800" dirty="0" smtClean="0"/>
              <a:t>Welsh Department and whole school bilingualism:</a:t>
            </a:r>
          </a:p>
          <a:p>
            <a:r>
              <a:rPr lang="en-GB" sz="2800" dirty="0" smtClean="0"/>
              <a:t> Ms. Nia Meredith</a:t>
            </a:r>
          </a:p>
          <a:p>
            <a:endParaRPr lang="en-GB" sz="2800" dirty="0" smtClean="0"/>
          </a:p>
          <a:p>
            <a:r>
              <a:rPr lang="en-GB" sz="2800" dirty="0" smtClean="0"/>
              <a:t>Teacher of Welsh: Miss. Katie </a:t>
            </a:r>
            <a:r>
              <a:rPr lang="en-GB" sz="2800" dirty="0" err="1" smtClean="0"/>
              <a:t>Pickin</a:t>
            </a:r>
            <a:r>
              <a:rPr lang="en-GB" sz="2800" dirty="0" smtClean="0"/>
              <a:t> </a:t>
            </a:r>
          </a:p>
          <a:p>
            <a:endParaRPr lang="en-GB" sz="2800" dirty="0"/>
          </a:p>
          <a:p>
            <a:r>
              <a:rPr lang="en-GB" sz="2800" dirty="0" smtClean="0"/>
              <a:t>We are also fortunate that we have a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language Welsh speaker as a cover </a:t>
            </a:r>
            <a:r>
              <a:rPr lang="en-GB" sz="2800" dirty="0" err="1" smtClean="0"/>
              <a:t>superviser</a:t>
            </a:r>
            <a:r>
              <a:rPr lang="en-GB" sz="2800" dirty="0" smtClean="0"/>
              <a:t> that when any cover is required will always cover the Welsh Department: Miss </a:t>
            </a:r>
            <a:r>
              <a:rPr lang="en-GB" sz="2800" dirty="0" err="1" smtClean="0"/>
              <a:t>Awen</a:t>
            </a:r>
            <a:r>
              <a:rPr lang="en-GB" sz="2800" dirty="0" smtClean="0"/>
              <a:t> Davies-Jones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6388352" y="298397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 smtClean="0">
                <a:solidFill>
                  <a:schemeClr val="bg1"/>
                </a:solidFill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solidFill>
                <a:schemeClr val="bg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277" y="1042219"/>
            <a:ext cx="11346426" cy="156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1F1F1F"/>
                </a:solidFill>
                <a:latin typeface="Arial" panose="020B0604020202020204" pitchFamily="34" charset="0"/>
              </a:rPr>
              <a:t>Jobs advertised in Wales often ask for Welsh as essential or desirable. If you have Welsh language skills and the other candidates trying for a job don't then you're already one step ahead.</a:t>
            </a:r>
            <a:r>
              <a:rPr lang="en-GB" sz="2000" dirty="0"/>
              <a:t> All public sector organisations in Wales have to provide Welsh language services so this makes Welsh-speaking employees an asset to </a:t>
            </a:r>
            <a:r>
              <a:rPr lang="en-GB" sz="2000" dirty="0" smtClean="0"/>
              <a:t>companies.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277" y="2475471"/>
            <a:ext cx="863272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8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1F1F"/>
                </a:solidFill>
                <a:latin typeface="Arial" panose="020B0604020202020204" pitchFamily="34" charset="0"/>
              </a:rPr>
              <a:t>T</a:t>
            </a:r>
            <a:r>
              <a:rPr lang="en-GB" sz="2400" dirty="0" smtClean="0">
                <a:solidFill>
                  <a:srgbClr val="1F1F1F"/>
                </a:solidFill>
                <a:latin typeface="Arial" panose="020B0604020202020204" pitchFamily="34" charset="0"/>
              </a:rPr>
              <a:t>eacher </a:t>
            </a:r>
            <a:endParaRPr lang="en-GB" sz="2400" dirty="0" smtClean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1F1F"/>
                </a:solidFill>
                <a:latin typeface="Arial" panose="020B0604020202020204" pitchFamily="34" charset="0"/>
              </a:rPr>
              <a:t>Translator</a:t>
            </a:r>
          </a:p>
          <a:p>
            <a:endParaRPr lang="en-GB" sz="2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F1F1F"/>
                </a:solidFill>
                <a:latin typeface="Arial" panose="020B0604020202020204" pitchFamily="34" charset="0"/>
              </a:rPr>
              <a:t>Tourist information Centre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</a:t>
            </a:r>
            <a:r>
              <a:rPr lang="en-GB" sz="2400" dirty="0" smtClean="0"/>
              <a:t>edia </a:t>
            </a:r>
            <a:r>
              <a:rPr lang="en-GB" sz="2400" dirty="0"/>
              <a:t>in </a:t>
            </a:r>
            <a:r>
              <a:rPr lang="en-GB" sz="2400" dirty="0" smtClean="0"/>
              <a:t>Wales</a:t>
            </a:r>
          </a:p>
          <a:p>
            <a:endParaRPr lang="en-GB" sz="18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r>
              <a:rPr lang="en-GB" sz="1800" dirty="0" smtClean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endParaRPr lang="en-GB" sz="1800" dirty="0" smtClean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3149" y="2625499"/>
            <a:ext cx="59288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Health and care services or Police</a:t>
            </a:r>
            <a:endParaRPr lang="en-GB" sz="2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1F1F"/>
                </a:solidFill>
                <a:latin typeface="Arial" panose="020B0604020202020204" pitchFamily="34" charset="0"/>
              </a:rPr>
              <a:t>Catering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1F1F"/>
                </a:solidFill>
                <a:latin typeface="Arial" panose="020B0604020202020204" pitchFamily="34" charset="0"/>
              </a:rPr>
              <a:t>Nursing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F1F1F"/>
                </a:solidFill>
                <a:latin typeface="Arial" panose="020B0604020202020204" pitchFamily="34" charset="0"/>
              </a:rPr>
              <a:t>Teaching assistant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8279693" y="40655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Dekko"/>
                <a:ea typeface="Dekko"/>
                <a:cs typeface="Dekko"/>
                <a:sym typeface="Dekko"/>
              </a:rPr>
              <a:t>Pupil views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3231" y="1109038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Pupil views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432" y="1255267"/>
            <a:ext cx="3054175" cy="2670170"/>
          </a:xfrm>
          <a:prstGeom prst="rect">
            <a:avLst/>
          </a:prstGeom>
        </p:spPr>
      </p:pic>
      <p:sp>
        <p:nvSpPr>
          <p:cNvPr id="10" name="Speech Bubble: Rectangle with Corners Rounded 25"/>
          <p:cNvSpPr/>
          <p:nvPr/>
        </p:nvSpPr>
        <p:spPr>
          <a:xfrm rot="20852923">
            <a:off x="3407709" y="3135987"/>
            <a:ext cx="2769819" cy="2909368"/>
          </a:xfrm>
          <a:prstGeom prst="wedgeRoundRectCallout">
            <a:avLst>
              <a:gd name="adj1" fmla="val -4093"/>
              <a:gd name="adj2" fmla="val -8596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More and more people are learning Welsh every month. The government target is for 1 million Welsh speakers by 2050</a:t>
            </a:r>
          </a:p>
        </p:txBody>
      </p:sp>
      <p:sp>
        <p:nvSpPr>
          <p:cNvPr id="11" name="Speech Bubble: Rectangle with Corners Rounded 23"/>
          <p:cNvSpPr/>
          <p:nvPr/>
        </p:nvSpPr>
        <p:spPr>
          <a:xfrm rot="824134">
            <a:off x="639604" y="2575913"/>
            <a:ext cx="2273750" cy="2070382"/>
          </a:xfrm>
          <a:prstGeom prst="wedgeRoundRectCallout">
            <a:avLst>
              <a:gd name="adj1" fmla="val 63129"/>
              <a:gd name="adj2" fmla="val -133673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As we live in Wales it makes sense to be able to speak the language of the country.</a:t>
            </a:r>
          </a:p>
        </p:txBody>
      </p:sp>
      <p:sp>
        <p:nvSpPr>
          <p:cNvPr id="12" name="Speech Bubble: Rectangle with Corners Rounded 24"/>
          <p:cNvSpPr/>
          <p:nvPr/>
        </p:nvSpPr>
        <p:spPr>
          <a:xfrm rot="453582">
            <a:off x="7073621" y="3995186"/>
            <a:ext cx="2857187" cy="2355727"/>
          </a:xfrm>
          <a:prstGeom prst="wedgeRoundRectCallout">
            <a:avLst>
              <a:gd name="adj1" fmla="val -81738"/>
              <a:gd name="adj2" fmla="val -11596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Welsh is the language of Wales. Speaking Welsh WILL help in the future, especially with job opportunities in Wales. </a:t>
            </a: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/>
        </p:nvSpPr>
        <p:spPr>
          <a:xfrm>
            <a:off x="10082542" y="268899"/>
            <a:ext cx="1480194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Dekko"/>
                <a:ea typeface="Dekko"/>
                <a:cs typeface="Dekko"/>
                <a:sym typeface="Dekko"/>
              </a:rPr>
              <a:t>R</a:t>
            </a:r>
            <a:r>
              <a:rPr lang="en" sz="2400" dirty="0" smtClean="0">
                <a:latin typeface="Dekko"/>
                <a:ea typeface="Dekko"/>
                <a:cs typeface="Dekko"/>
                <a:sym typeface="Dekko"/>
              </a:rPr>
              <a:t>esources 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5179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12824" y="6005070"/>
            <a:ext cx="709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https://www.youtube.com/watch?v=1LdJR_98tQA</a:t>
            </a:r>
            <a:endParaRPr lang="en-GB" sz="2400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924101" y="753125"/>
            <a:ext cx="6027175" cy="517229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y-GB" dirty="0" smtClean="0"/>
              <a:t> </a:t>
            </a:r>
            <a:endParaRPr lang="en-GB" dirty="0" smtClean="0"/>
          </a:p>
          <a:p>
            <a:r>
              <a:rPr lang="cy-GB" b="1" dirty="0" smtClean="0"/>
              <a:t> </a:t>
            </a:r>
            <a:endParaRPr lang="en-GB" b="1" dirty="0" smtClean="0"/>
          </a:p>
          <a:p>
            <a:r>
              <a:rPr lang="en-GB" sz="1800" b="1" dirty="0" smtClean="0"/>
              <a:t>‘Dim </a:t>
            </a:r>
            <a:r>
              <a:rPr lang="en-GB" sz="1800" b="1" dirty="0" err="1" smtClean="0"/>
              <a:t>gobaith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caneri</a:t>
            </a:r>
            <a:r>
              <a:rPr lang="en-GB" sz="1800" b="1" dirty="0" smtClean="0"/>
              <a:t>’</a:t>
            </a:r>
          </a:p>
          <a:p>
            <a:r>
              <a:rPr lang="en-GB" sz="1800" dirty="0" smtClean="0"/>
              <a:t>	</a:t>
            </a:r>
            <a:r>
              <a:rPr lang="en-GB" sz="1800" dirty="0" err="1" smtClean="0"/>
              <a:t>Gwasg</a:t>
            </a:r>
            <a:r>
              <a:rPr lang="en-GB" sz="1800" dirty="0" smtClean="0"/>
              <a:t> </a:t>
            </a:r>
            <a:r>
              <a:rPr lang="en-GB" sz="1800" dirty="0" err="1" smtClean="0"/>
              <a:t>Carreg</a:t>
            </a:r>
            <a:r>
              <a:rPr lang="en-GB" sz="1800" dirty="0" smtClean="0"/>
              <a:t> </a:t>
            </a:r>
            <a:r>
              <a:rPr lang="en-GB" sz="1800" dirty="0" err="1" smtClean="0"/>
              <a:t>Gwalch</a:t>
            </a:r>
            <a:r>
              <a:rPr lang="en-GB" sz="1800" dirty="0" smtClean="0"/>
              <a:t> / www.carreg-gwalch.com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b="1" dirty="0" err="1" smtClean="0"/>
              <a:t>Gweithlen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cylchgrawn</a:t>
            </a:r>
            <a:r>
              <a:rPr lang="en-GB" sz="1800" b="1" dirty="0" smtClean="0"/>
              <a:t> </a:t>
            </a:r>
            <a:r>
              <a:rPr lang="en-GB" sz="1800" b="1" i="1" dirty="0" err="1" smtClean="0"/>
              <a:t>iaw</a:t>
            </a:r>
            <a:r>
              <a:rPr lang="en-GB" sz="1800" b="1" i="1" dirty="0" smtClean="0"/>
              <a:t>! </a:t>
            </a:r>
            <a:endParaRPr lang="en-GB" sz="1800" b="1" dirty="0" smtClean="0"/>
          </a:p>
          <a:p>
            <a:r>
              <a:rPr lang="en-GB" sz="1800" dirty="0" smtClean="0"/>
              <a:t>	</a:t>
            </a:r>
            <a:r>
              <a:rPr lang="en-GB" sz="1800" dirty="0" err="1" smtClean="0"/>
              <a:t>Medi</a:t>
            </a:r>
            <a:r>
              <a:rPr lang="en-GB" sz="1800" dirty="0" smtClean="0"/>
              <a:t> a </a:t>
            </a:r>
            <a:r>
              <a:rPr lang="en-GB" sz="1800" dirty="0" err="1" smtClean="0"/>
              <a:t>Hydref</a:t>
            </a:r>
            <a:r>
              <a:rPr lang="en-GB" sz="1800" dirty="0" smtClean="0"/>
              <a:t> 2016 / www.urdd.org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b="1" dirty="0" smtClean="0"/>
              <a:t>Dan y </a:t>
            </a:r>
            <a:r>
              <a:rPr lang="en-GB" sz="1800" b="1" dirty="0" err="1" smtClean="0"/>
              <a:t>Ditectif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Treigladau</a:t>
            </a:r>
            <a:r>
              <a:rPr lang="en-GB" sz="1800" b="1" dirty="0" smtClean="0"/>
              <a:t> </a:t>
            </a:r>
          </a:p>
          <a:p>
            <a:r>
              <a:rPr lang="de-DE" sz="1800" dirty="0" smtClean="0"/>
              <a:t>	Gwasg ‘Dref Wen’ / </a:t>
            </a:r>
            <a:r>
              <a:rPr lang="de-DE" sz="1800" u="sng" dirty="0" smtClean="0">
                <a:hlinkClick r:id="rId4"/>
              </a:rPr>
              <a:t>www.drefwen.com</a:t>
            </a:r>
            <a:endParaRPr lang="en-GB" sz="1800" dirty="0" smtClean="0"/>
          </a:p>
          <a:p>
            <a:r>
              <a:rPr lang="de-DE" sz="1800" dirty="0" smtClean="0"/>
              <a:t> </a:t>
            </a:r>
            <a:endParaRPr lang="en-GB" sz="1800" dirty="0" smtClean="0"/>
          </a:p>
          <a:p>
            <a:r>
              <a:rPr lang="de-DE" sz="1800" dirty="0" smtClean="0"/>
              <a:t> </a:t>
            </a:r>
            <a:endParaRPr lang="en-GB" sz="1800" dirty="0" smtClean="0"/>
          </a:p>
          <a:p>
            <a:r>
              <a:rPr lang="en-GB" sz="1800" b="1" dirty="0" err="1" smtClean="0"/>
              <a:t>Seren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Iaith</a:t>
            </a:r>
            <a:r>
              <a:rPr lang="en-GB" sz="1800" b="1" dirty="0" smtClean="0"/>
              <a:t> 1 a 2 </a:t>
            </a:r>
          </a:p>
          <a:p>
            <a:r>
              <a:rPr lang="en-GB" sz="1800" dirty="0" smtClean="0"/>
              <a:t>	</a:t>
            </a:r>
            <a:r>
              <a:rPr lang="en-GB" sz="1800" dirty="0" err="1" smtClean="0"/>
              <a:t>Gwasg</a:t>
            </a:r>
            <a:r>
              <a:rPr lang="en-GB" sz="1800" dirty="0" smtClean="0"/>
              <a:t> @</a:t>
            </a:r>
            <a:r>
              <a:rPr lang="en-GB" sz="1800" dirty="0" err="1" smtClean="0"/>
              <a:t>ebol</a:t>
            </a:r>
            <a:r>
              <a:rPr lang="en-GB" sz="1800" dirty="0" smtClean="0"/>
              <a:t> / </a:t>
            </a:r>
            <a:r>
              <a:rPr lang="en-GB" sz="1800" u="sng" dirty="0" smtClean="0">
                <a:hlinkClick r:id="rId5"/>
              </a:rPr>
              <a:t>www.atebol.com</a:t>
            </a:r>
            <a:endParaRPr lang="en-GB" sz="1800" dirty="0" smtClean="0"/>
          </a:p>
          <a:p>
            <a:r>
              <a:rPr lang="en-GB" sz="1800" dirty="0" smtClean="0"/>
              <a:t> 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b="1" dirty="0" smtClean="0"/>
              <a:t>Can </a:t>
            </a:r>
            <a:r>
              <a:rPr lang="en-GB" sz="1800" b="1" dirty="0" err="1" smtClean="0"/>
              <a:t>Canllaw</a:t>
            </a:r>
            <a:r>
              <a:rPr lang="en-GB" sz="1800" b="1" dirty="0" smtClean="0"/>
              <a:t> 1 a 2 </a:t>
            </a:r>
          </a:p>
          <a:p>
            <a:r>
              <a:rPr lang="en-GB" sz="1800" dirty="0" smtClean="0"/>
              <a:t>	</a:t>
            </a:r>
            <a:r>
              <a:rPr lang="en-GB" sz="1800" dirty="0" err="1" smtClean="0"/>
              <a:t>Canolfan</a:t>
            </a:r>
            <a:r>
              <a:rPr lang="en-GB" sz="1800" dirty="0" smtClean="0"/>
              <a:t> </a:t>
            </a:r>
            <a:r>
              <a:rPr lang="en-GB" sz="1800" dirty="0" err="1" smtClean="0"/>
              <a:t>Peniarth</a:t>
            </a:r>
            <a:r>
              <a:rPr lang="en-GB" sz="1800" dirty="0" smtClean="0"/>
              <a:t> / </a:t>
            </a:r>
            <a:r>
              <a:rPr lang="en-GB" sz="1800" u="sng" dirty="0" smtClean="0">
                <a:hlinkClick r:id="rId6"/>
              </a:rPr>
              <a:t>www.canolfanpeniarth.org</a:t>
            </a:r>
            <a:r>
              <a:rPr lang="en-GB" sz="1800" dirty="0" smtClean="0"/>
              <a:t> </a:t>
            </a:r>
          </a:p>
          <a:p>
            <a:endParaRPr lang="en-GB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503186" y="2902590"/>
            <a:ext cx="5665838" cy="45259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smtClean="0"/>
              <a:t> </a:t>
            </a:r>
            <a:endParaRPr lang="en-GB" sz="1800" dirty="0" smtClean="0"/>
          </a:p>
          <a:p>
            <a:r>
              <a:rPr lang="en-GB" sz="1800" b="1" dirty="0" err="1" smtClean="0"/>
              <a:t>Golwg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ar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Iaith</a:t>
            </a:r>
            <a:r>
              <a:rPr lang="en-GB" sz="1800" b="1" dirty="0" smtClean="0"/>
              <a:t> </a:t>
            </a:r>
            <a:r>
              <a:rPr lang="en-GB" sz="1800" dirty="0" smtClean="0"/>
              <a:t>(Non </a:t>
            </a:r>
            <a:r>
              <a:rPr lang="en-GB" sz="1800" dirty="0" err="1" smtClean="0"/>
              <a:t>ap</a:t>
            </a:r>
            <a:r>
              <a:rPr lang="en-GB" sz="1800" dirty="0" smtClean="0"/>
              <a:t> Emlyn) </a:t>
            </a:r>
          </a:p>
          <a:p>
            <a:r>
              <a:rPr lang="en-GB" sz="1800" dirty="0" smtClean="0"/>
              <a:t>	CAA </a:t>
            </a:r>
            <a:r>
              <a:rPr lang="en-GB" sz="1800" dirty="0" err="1" smtClean="0"/>
              <a:t>Prifysgol</a:t>
            </a:r>
            <a:r>
              <a:rPr lang="en-GB" sz="1800" dirty="0" smtClean="0"/>
              <a:t> Aberystwyth / </a:t>
            </a:r>
            <a:r>
              <a:rPr lang="en-GB" sz="1800" u="sng" dirty="0" smtClean="0">
                <a:hlinkClick r:id="rId7"/>
              </a:rPr>
              <a:t>caa@aber.ac.uk</a:t>
            </a:r>
            <a:endParaRPr lang="en-GB" sz="1800" dirty="0" smtClean="0"/>
          </a:p>
          <a:p>
            <a:r>
              <a:rPr lang="en-GB" sz="1800" dirty="0" smtClean="0"/>
              <a:t> 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b="1" dirty="0" err="1" smtClean="0"/>
              <a:t>Chwiliadur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Iaith</a:t>
            </a:r>
            <a:r>
              <a:rPr lang="en-GB" sz="1800" b="1" dirty="0" smtClean="0"/>
              <a:t> (</a:t>
            </a:r>
            <a:r>
              <a:rPr lang="en-GB" sz="1800" dirty="0" smtClean="0"/>
              <a:t>Non </a:t>
            </a:r>
            <a:r>
              <a:rPr lang="en-GB" sz="1800" dirty="0" err="1" smtClean="0"/>
              <a:t>ap</a:t>
            </a:r>
            <a:r>
              <a:rPr lang="en-GB" sz="1800" dirty="0" smtClean="0"/>
              <a:t> Emlyn)</a:t>
            </a:r>
          </a:p>
          <a:p>
            <a:r>
              <a:rPr lang="en-GB" sz="1800" dirty="0" smtClean="0"/>
              <a:t>	CAA </a:t>
            </a:r>
            <a:r>
              <a:rPr lang="en-GB" sz="1800" dirty="0" err="1" smtClean="0"/>
              <a:t>Prifysgol</a:t>
            </a:r>
            <a:r>
              <a:rPr lang="en-GB" sz="1800" dirty="0" smtClean="0"/>
              <a:t> Aberystwyth / </a:t>
            </a:r>
            <a:r>
              <a:rPr lang="en-GB" sz="1800" u="sng" dirty="0" smtClean="0">
                <a:hlinkClick r:id="rId7"/>
              </a:rPr>
              <a:t>caa@aber.ac.uk</a:t>
            </a:r>
            <a:endParaRPr lang="en-GB" sz="1800" dirty="0" smtClean="0"/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7927" y="999002"/>
            <a:ext cx="5362365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are websites you can 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to access resources related 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the course: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9FE4FA153864580E169589D9FF451" ma:contentTypeVersion="13" ma:contentTypeDescription="Create a new document." ma:contentTypeScope="" ma:versionID="3fa9ff280331757bc8862d02d1b40a95">
  <xsd:schema xmlns:xsd="http://www.w3.org/2001/XMLSchema" xmlns:xs="http://www.w3.org/2001/XMLSchema" xmlns:p="http://schemas.microsoft.com/office/2006/metadata/properties" xmlns:ns3="9810b648-4225-4d78-a9c3-2576a601532f" xmlns:ns4="bb95f3da-76be-405f-97d8-f2340d44923e" targetNamespace="http://schemas.microsoft.com/office/2006/metadata/properties" ma:root="true" ma:fieldsID="fc9467cfd412b31d72141b28c8fcb159" ns3:_="" ns4:_="">
    <xsd:import namespace="9810b648-4225-4d78-a9c3-2576a601532f"/>
    <xsd:import namespace="bb95f3da-76be-405f-97d8-f2340d4492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0b648-4225-4d78-a9c3-2576a60153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5f3da-76be-405f-97d8-f2340d449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95f3da-76be-405f-97d8-f2340d44923e" xsi:nil="true"/>
  </documentManagement>
</p:properties>
</file>

<file path=customXml/itemProps1.xml><?xml version="1.0" encoding="utf-8"?>
<ds:datastoreItem xmlns:ds="http://schemas.openxmlformats.org/officeDocument/2006/customXml" ds:itemID="{300C0841-73D3-4A5E-B21B-C9EB3191C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0b648-4225-4d78-a9c3-2576a601532f"/>
    <ds:schemaRef ds:uri="bb95f3da-76be-405f-97d8-f2340d449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AA3012-17B2-4692-9F62-DD46237846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153AA-6B7C-469A-92EE-3BA5AD980F45}">
  <ds:schemaRefs>
    <ds:schemaRef ds:uri="http://schemas.microsoft.com/office/infopath/2007/PartnerControls"/>
    <ds:schemaRef ds:uri="9810b648-4225-4d78-a9c3-2576a601532f"/>
    <ds:schemaRef ds:uri="http://purl.org/dc/elements/1.1/"/>
    <ds:schemaRef ds:uri="http://schemas.microsoft.com/office/2006/metadata/properties"/>
    <ds:schemaRef ds:uri="http://purl.org/dc/terms/"/>
    <ds:schemaRef ds:uri="bb95f3da-76be-405f-97d8-f2340d44923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423</Words>
  <Application>Microsoft Office PowerPoint</Application>
  <PresentationFormat>Widescreen</PresentationFormat>
  <Paragraphs>134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Calibri</vt:lpstr>
      <vt:lpstr>Dekko</vt:lpstr>
      <vt:lpstr>Short Stack</vt:lpstr>
      <vt:lpstr>Boogaloo</vt:lpstr>
      <vt:lpstr>Arial</vt:lpstr>
      <vt:lpstr>Barriecito</vt:lpstr>
      <vt:lpstr>Roboto</vt:lpstr>
      <vt:lpstr>Roboto Slab</vt:lpstr>
      <vt:lpstr>SlidesMania</vt:lpstr>
      <vt:lpstr>Marina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Morris</dc:creator>
  <cp:lastModifiedBy>N Meredith (Cefn Saeson Comprehensive School)</cp:lastModifiedBy>
  <cp:revision>48</cp:revision>
  <dcterms:modified xsi:type="dcterms:W3CDTF">2023-03-06T12:33:03Z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0x010100B5F9FE4FA153864580E169589D9FF451</vt:lpwstr>
  </property>
</Properties>
</file>