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4"/>
  </p:sldMasterIdLst>
  <p:notesMasterIdLst>
    <p:notesMasterId r:id="rId14"/>
  </p:notesMasterIdLst>
  <p:sldIdLst>
    <p:sldId id="263" r:id="rId5"/>
    <p:sldId id="267" r:id="rId6"/>
    <p:sldId id="272" r:id="rId7"/>
    <p:sldId id="273" r:id="rId8"/>
    <p:sldId id="274" r:id="rId9"/>
    <p:sldId id="266" r:id="rId10"/>
    <p:sldId id="276" r:id="rId11"/>
    <p:sldId id="269" r:id="rId12"/>
    <p:sldId id="275" r:id="rId13"/>
  </p:sldIdLst>
  <p:sldSz cx="12192000" cy="6858000"/>
  <p:notesSz cx="6858000" cy="9144000"/>
  <p:embeddedFontLst>
    <p:embeddedFont>
      <p:font typeface="Dekko" panose="020B0604020202020204" charset="0"/>
      <p:regular r:id="rId15"/>
    </p:embeddedFont>
    <p:embeddedFont>
      <p:font typeface="Roboto Slab" panose="020B0604020202020204" charset="0"/>
      <p:regular r:id="rId16"/>
      <p:bold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A342AB-232E-B57F-CD12-8D3E6B450D10}" v="357" dt="2022-02-28T10:19:47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-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603118bc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603118bc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603118bc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603118bc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2862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603118bc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603118bc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84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603118bc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603118bc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08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603118bc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603118bc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69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603118bc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603118bc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04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/>
          <p:nvPr/>
        </p:nvSpPr>
        <p:spPr>
          <a:xfrm>
            <a:off x="2033067" y="896808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6" name="Google Shape;126;p10"/>
          <p:cNvSpPr/>
          <p:nvPr/>
        </p:nvSpPr>
        <p:spPr>
          <a:xfrm rot="10800000">
            <a:off x="8716786" y="4457271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7" name="Google Shape;127;p10"/>
          <p:cNvCxnSpPr/>
          <p:nvPr/>
        </p:nvCxnSpPr>
        <p:spPr>
          <a:xfrm>
            <a:off x="5812802" y="375661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0"/>
          <p:cNvSpPr txBox="1">
            <a:spLocks noGrp="1"/>
          </p:cNvSpPr>
          <p:nvPr>
            <p:ph type="ctrTitle"/>
          </p:nvPr>
        </p:nvSpPr>
        <p:spPr>
          <a:xfrm>
            <a:off x="2240402" y="1585234"/>
            <a:ext cx="7711200" cy="1943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subTitle" idx="1"/>
          </p:nvPr>
        </p:nvSpPr>
        <p:spPr>
          <a:xfrm>
            <a:off x="2240402" y="4065933"/>
            <a:ext cx="7711200" cy="121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/>
          <p:nvPr/>
        </p:nvSpPr>
        <p:spPr>
          <a:xfrm>
            <a:off x="200" y="6769100"/>
            <a:ext cx="121917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title" hasCustomPrompt="1"/>
          </p:nvPr>
        </p:nvSpPr>
        <p:spPr>
          <a:xfrm>
            <a:off x="517200" y="1536600"/>
            <a:ext cx="11157600" cy="205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1"/>
          </p:nvPr>
        </p:nvSpPr>
        <p:spPr>
          <a:xfrm>
            <a:off x="517200" y="3892600"/>
            <a:ext cx="111576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7C901F-C43F-4AA4-8A44-736021DA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CE1CDD-470B-431E-B793-CD921FC02F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755527-E364-4246-BAE6-5AC574A53B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D38EC-DC9D-445C-AA05-E67197B563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825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p11"/>
          <p:cNvCxnSpPr/>
          <p:nvPr/>
        </p:nvCxnSpPr>
        <p:spPr>
          <a:xfrm>
            <a:off x="5812802" y="375661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11"/>
          <p:cNvSpPr txBox="1">
            <a:spLocks noGrp="1"/>
          </p:cNvSpPr>
          <p:nvPr>
            <p:ph type="title"/>
          </p:nvPr>
        </p:nvSpPr>
        <p:spPr>
          <a:xfrm>
            <a:off x="641000" y="2353267"/>
            <a:ext cx="10962900" cy="1209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13"/>
          <p:cNvCxnSpPr/>
          <p:nvPr/>
        </p:nvCxnSpPr>
        <p:spPr>
          <a:xfrm>
            <a:off x="656750" y="168037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" name="Google Shape;139;p13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body" idx="1"/>
          </p:nvPr>
        </p:nvSpPr>
        <p:spPr>
          <a:xfrm>
            <a:off x="517200" y="1986433"/>
            <a:ext cx="53331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body" idx="2"/>
          </p:nvPr>
        </p:nvSpPr>
        <p:spPr>
          <a:xfrm>
            <a:off x="6341600" y="1986433"/>
            <a:ext cx="53331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Google Shape;147;p15"/>
          <p:cNvCxnSpPr/>
          <p:nvPr/>
        </p:nvCxnSpPr>
        <p:spPr>
          <a:xfrm>
            <a:off x="652291" y="1883036"/>
            <a:ext cx="4419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5172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1"/>
          </p:nvPr>
        </p:nvSpPr>
        <p:spPr>
          <a:xfrm>
            <a:off x="517200" y="2125367"/>
            <a:ext cx="3744000" cy="357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6" name="Google Shape;156;p17"/>
          <p:cNvCxnSpPr/>
          <p:nvPr/>
        </p:nvCxnSpPr>
        <p:spPr>
          <a:xfrm>
            <a:off x="6706233" y="5994004"/>
            <a:ext cx="7212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354000" y="1612100"/>
            <a:ext cx="5393700" cy="20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8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areerswale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89703" cy="1077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9703" y="1"/>
            <a:ext cx="2576052" cy="1077218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Dekko" panose="020B0604020202020204" charset="0"/>
                <a:cs typeface="Dekko" panose="020B0604020202020204" charset="0"/>
              </a:rPr>
              <a:t>Cefn Saeson </a:t>
            </a:r>
          </a:p>
          <a:p>
            <a:pPr algn="ctr"/>
            <a:r>
              <a:rPr lang="en-GB" sz="3200" dirty="0">
                <a:solidFill>
                  <a:schemeClr val="accent4">
                    <a:lumMod val="50000"/>
                  </a:schemeClr>
                </a:solidFill>
                <a:latin typeface="Dekko"/>
                <a:cs typeface="Dekko"/>
              </a:rPr>
              <a:t>Year 8 Options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851" y="2210099"/>
            <a:ext cx="10604809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3800" dirty="0">
                <a:solidFill>
                  <a:srgbClr val="FFC000"/>
                </a:solidFill>
                <a:latin typeface="Dekko"/>
                <a:cs typeface="Dekko"/>
              </a:rPr>
              <a:t>Year 8 Options</a:t>
            </a:r>
            <a:endParaRPr lang="en-GB" sz="13800" dirty="0">
              <a:solidFill>
                <a:srgbClr val="FFC000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89703" cy="1077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1212" y="192734"/>
            <a:ext cx="10844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C000"/>
                </a:solidFill>
                <a:latin typeface="Dekko" panose="020B0604020202020204" charset="0"/>
                <a:cs typeface="Dekko" panose="020B0604020202020204" charset="0"/>
              </a:rPr>
              <a:t>What to consider when choosing options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C624BEA-766C-4CED-BA92-351A2FD9F5A0}"/>
              </a:ext>
            </a:extLst>
          </p:cNvPr>
          <p:cNvSpPr txBox="1">
            <a:spLocks noChangeArrowheads="1"/>
          </p:cNvSpPr>
          <p:nvPr/>
        </p:nvSpPr>
        <p:spPr>
          <a:xfrm>
            <a:off x="491613" y="1600200"/>
            <a:ext cx="11454582" cy="4495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</a:pPr>
            <a:r>
              <a:rPr lang="en-GB" altLang="en-US" sz="3200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</a:rPr>
              <a:t>Keep your options open and remember you will have the chance to select further subjects at the 16-19 stage</a:t>
            </a:r>
          </a:p>
          <a:p>
            <a:pPr>
              <a:lnSpc>
                <a:spcPct val="110000"/>
              </a:lnSpc>
            </a:pPr>
            <a:r>
              <a:rPr lang="en-GB" altLang="en-US" sz="3200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</a:rPr>
              <a:t>Look at </a:t>
            </a:r>
            <a:r>
              <a:rPr lang="en-GB" altLang="en-US" sz="3200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  <a:hlinkClick r:id="rId4"/>
              </a:rPr>
              <a:t>www.careerswales.com</a:t>
            </a:r>
            <a:endParaRPr lang="en-GB" altLang="en-US" sz="32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  <a:p>
            <a:pPr>
              <a:lnSpc>
                <a:spcPct val="110000"/>
              </a:lnSpc>
            </a:pPr>
            <a:endParaRPr lang="en-GB" altLang="en-US" sz="32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  <a:p>
            <a:pPr>
              <a:lnSpc>
                <a:spcPct val="110000"/>
              </a:lnSpc>
            </a:pPr>
            <a:r>
              <a:rPr lang="en-GB" altLang="en-US" sz="3200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</a:rPr>
              <a:t>Use the support available to you to help make your choices</a:t>
            </a:r>
          </a:p>
          <a:p>
            <a:pPr marL="457200" lvl="1" indent="-4572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altLang="en-US" sz="3200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</a:rPr>
              <a:t>Teachers / tutors</a:t>
            </a:r>
          </a:p>
          <a:p>
            <a:pPr marL="457200" lvl="1" indent="-4572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altLang="en-US" sz="3200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</a:rPr>
              <a:t>Careers adviser – Mrs O’Leary </a:t>
            </a:r>
          </a:p>
          <a:p>
            <a:pPr marL="457200" lvl="1" indent="-4572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altLang="en-US" sz="3200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</a:rPr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245433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89703" cy="1077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1212" y="192734"/>
            <a:ext cx="10844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C000"/>
                </a:solidFill>
                <a:latin typeface="Dekko" panose="020B0604020202020204" charset="0"/>
                <a:cs typeface="Dekko" panose="020B0604020202020204" charset="0"/>
              </a:rPr>
              <a:t>What to consider when choosing options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851" y="1269952"/>
            <a:ext cx="10844982" cy="559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</a:rPr>
              <a:t>Choose subjects because:</a:t>
            </a:r>
          </a:p>
          <a:p>
            <a:endParaRPr lang="en-GB" sz="32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  <a:p>
            <a:pPr marL="457200" lvl="0" indent="-381000">
              <a:lnSpc>
                <a:spcPct val="115000"/>
              </a:lnSpc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GB" altLang="en-US" sz="3200" dirty="0">
                <a:solidFill>
                  <a:schemeClr val="tx1"/>
                </a:solidFill>
                <a:latin typeface="Dekko" panose="020B0604020202020204" charset="0"/>
                <a:ea typeface="Roboto"/>
                <a:cs typeface="Dekko" panose="020B0604020202020204" charset="0"/>
                <a:sym typeface="Roboto"/>
              </a:rPr>
              <a:t>You like it or find it interesting</a:t>
            </a:r>
          </a:p>
          <a:p>
            <a:pPr marL="457200" lvl="0" indent="-381000">
              <a:lnSpc>
                <a:spcPct val="115000"/>
              </a:lnSpc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GB" altLang="en-US" sz="3200" dirty="0">
                <a:solidFill>
                  <a:schemeClr val="tx1"/>
                </a:solidFill>
                <a:latin typeface="Dekko" panose="020B0604020202020204" charset="0"/>
                <a:ea typeface="Roboto"/>
                <a:cs typeface="Dekko" panose="020B0604020202020204" charset="0"/>
                <a:sym typeface="Roboto"/>
              </a:rPr>
              <a:t>You think you will do well</a:t>
            </a:r>
          </a:p>
          <a:p>
            <a:pPr marL="457200" lvl="0" indent="-381000">
              <a:lnSpc>
                <a:spcPct val="115000"/>
              </a:lnSpc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GB" altLang="en-US" sz="3200" dirty="0">
                <a:solidFill>
                  <a:schemeClr val="tx1"/>
                </a:solidFill>
                <a:latin typeface="Dekko" panose="020B0604020202020204" charset="0"/>
                <a:ea typeface="Roboto"/>
                <a:cs typeface="Dekko" panose="020B0604020202020204" charset="0"/>
                <a:sym typeface="Roboto"/>
              </a:rPr>
              <a:t>You’re good at it</a:t>
            </a:r>
          </a:p>
          <a:p>
            <a:pPr marL="457200" lvl="0" indent="-381000">
              <a:lnSpc>
                <a:spcPct val="115000"/>
              </a:lnSpc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GB" altLang="en-US" sz="3200" dirty="0">
                <a:solidFill>
                  <a:schemeClr val="tx1"/>
                </a:solidFill>
                <a:latin typeface="Dekko" panose="020B0604020202020204" charset="0"/>
                <a:ea typeface="Roboto"/>
                <a:cs typeface="Dekko" panose="020B0604020202020204" charset="0"/>
                <a:sym typeface="Roboto"/>
              </a:rPr>
              <a:t>You can develop new skills</a:t>
            </a:r>
          </a:p>
          <a:p>
            <a:pPr marL="457200" lvl="0" indent="-381000">
              <a:lnSpc>
                <a:spcPct val="115000"/>
              </a:lnSpc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GB" altLang="en-US" sz="3200" dirty="0">
                <a:solidFill>
                  <a:schemeClr val="tx1"/>
                </a:solidFill>
                <a:latin typeface="Dekko" panose="020B0604020202020204" charset="0"/>
                <a:ea typeface="Roboto"/>
                <a:cs typeface="Dekko" panose="020B0604020202020204" charset="0"/>
                <a:sym typeface="Roboto"/>
              </a:rPr>
              <a:t>It will combine well with other subjects</a:t>
            </a:r>
          </a:p>
          <a:p>
            <a:pPr marL="457200" lvl="0" indent="-381000">
              <a:lnSpc>
                <a:spcPct val="115000"/>
              </a:lnSpc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GB" altLang="en-US" sz="3200" dirty="0">
                <a:solidFill>
                  <a:schemeClr val="tx1"/>
                </a:solidFill>
                <a:latin typeface="Dekko" panose="020B0604020202020204" charset="0"/>
                <a:ea typeface="Roboto"/>
                <a:cs typeface="Dekko" panose="020B0604020202020204" charset="0"/>
                <a:sym typeface="Roboto"/>
              </a:rPr>
              <a:t>Your teachers think it is suitable for you</a:t>
            </a:r>
          </a:p>
          <a:p>
            <a:pPr marL="457200" lvl="0" indent="-381000">
              <a:lnSpc>
                <a:spcPct val="115000"/>
              </a:lnSpc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GB" altLang="en-US" sz="3200" dirty="0">
                <a:solidFill>
                  <a:schemeClr val="tx1"/>
                </a:solidFill>
                <a:latin typeface="Dekko" panose="020B0604020202020204" charset="0"/>
                <a:ea typeface="Roboto"/>
                <a:cs typeface="Dekko" panose="020B0604020202020204" charset="0"/>
                <a:sym typeface="Roboto"/>
              </a:rPr>
              <a:t>It’s useful for your future career</a:t>
            </a:r>
          </a:p>
          <a:p>
            <a:endParaRPr lang="en-GB" sz="36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89703" cy="1077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1212" y="192734"/>
            <a:ext cx="10844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C000"/>
                </a:solidFill>
                <a:latin typeface="Dekko" panose="020B0604020202020204" charset="0"/>
                <a:cs typeface="Dekko" panose="020B0604020202020204" charset="0"/>
              </a:rPr>
              <a:t>What to consider when choosing options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269952"/>
            <a:ext cx="11474245" cy="665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</a:rPr>
              <a:t>Do not choose subjects because:</a:t>
            </a:r>
          </a:p>
          <a:p>
            <a:endParaRPr lang="en-GB" sz="32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  <a:p>
            <a:pPr marL="457200" lvl="0" indent="-381000">
              <a:lnSpc>
                <a:spcPct val="115000"/>
              </a:lnSpc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GB" altLang="en-US" sz="3200" dirty="0">
                <a:solidFill>
                  <a:schemeClr val="tx1"/>
                </a:solidFill>
                <a:latin typeface="Dekko" panose="020B0604020202020204" charset="0"/>
                <a:ea typeface="Roboto"/>
                <a:cs typeface="Dekko" panose="020B0604020202020204" charset="0"/>
                <a:sym typeface="Roboto"/>
              </a:rPr>
              <a:t>Your friends are doing it</a:t>
            </a:r>
          </a:p>
          <a:p>
            <a:pPr marL="457200" lvl="0" indent="-381000">
              <a:lnSpc>
                <a:spcPct val="115000"/>
              </a:lnSpc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GB" altLang="en-US" sz="3200" dirty="0">
                <a:solidFill>
                  <a:schemeClr val="tx1"/>
                </a:solidFill>
                <a:latin typeface="Dekko" panose="020B0604020202020204" charset="0"/>
                <a:ea typeface="Roboto"/>
                <a:cs typeface="Dekko" panose="020B0604020202020204" charset="0"/>
                <a:sym typeface="Roboto"/>
              </a:rPr>
              <a:t>Your parents think it is a good idea, but you don’t</a:t>
            </a:r>
          </a:p>
          <a:p>
            <a:pPr marL="457200" lvl="0" indent="-381000">
              <a:lnSpc>
                <a:spcPct val="115000"/>
              </a:lnSpc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GB" altLang="en-US" sz="3200" dirty="0">
                <a:solidFill>
                  <a:schemeClr val="tx1"/>
                </a:solidFill>
                <a:latin typeface="Dekko" panose="020B0604020202020204" charset="0"/>
                <a:ea typeface="Roboto"/>
                <a:cs typeface="Dekko" panose="020B0604020202020204" charset="0"/>
                <a:sym typeface="Roboto"/>
              </a:rPr>
              <a:t>You think it will be easy </a:t>
            </a:r>
          </a:p>
          <a:p>
            <a:pPr marL="457200" lvl="0" indent="-381000">
              <a:lnSpc>
                <a:spcPct val="115000"/>
              </a:lnSpc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GB" altLang="en-US" sz="3200" dirty="0">
                <a:solidFill>
                  <a:schemeClr val="tx1"/>
                </a:solidFill>
                <a:latin typeface="Dekko" panose="020B0604020202020204" charset="0"/>
                <a:ea typeface="Roboto"/>
                <a:cs typeface="Dekko" panose="020B0604020202020204" charset="0"/>
                <a:sym typeface="Roboto"/>
              </a:rPr>
              <a:t>You can’t think of anything else to choose</a:t>
            </a:r>
          </a:p>
          <a:p>
            <a:pPr marL="457200" lvl="0" indent="-381000">
              <a:lnSpc>
                <a:spcPct val="115000"/>
              </a:lnSpc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GB" altLang="en-US" sz="3200" dirty="0">
                <a:solidFill>
                  <a:schemeClr val="tx1"/>
                </a:solidFill>
                <a:latin typeface="Dekko" panose="020B0604020202020204" charset="0"/>
                <a:ea typeface="Roboto"/>
                <a:cs typeface="Dekko" panose="020B0604020202020204" charset="0"/>
                <a:sym typeface="Roboto"/>
              </a:rPr>
              <a:t>You like the teacher who teaches it</a:t>
            </a:r>
          </a:p>
          <a:p>
            <a:pPr marL="457200" lvl="0" indent="-381000">
              <a:lnSpc>
                <a:spcPct val="115000"/>
              </a:lnSpc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GB" altLang="en-US" sz="3200" dirty="0">
                <a:solidFill>
                  <a:schemeClr val="tx1"/>
                </a:solidFill>
                <a:latin typeface="Dekko" panose="020B0604020202020204" charset="0"/>
                <a:ea typeface="Roboto"/>
                <a:cs typeface="Dekko" panose="020B0604020202020204" charset="0"/>
                <a:sym typeface="Roboto"/>
              </a:rPr>
              <a:t>It sounds good </a:t>
            </a:r>
          </a:p>
          <a:p>
            <a:pPr marL="457200" lvl="0" indent="-381000">
              <a:lnSpc>
                <a:spcPct val="115000"/>
              </a:lnSpc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GB" altLang="en-US" sz="3200" dirty="0">
                <a:solidFill>
                  <a:schemeClr val="tx1"/>
                </a:solidFill>
                <a:latin typeface="Dekko" panose="020B0604020202020204" charset="0"/>
                <a:ea typeface="Roboto"/>
                <a:cs typeface="Dekko" panose="020B0604020202020204" charset="0"/>
                <a:sym typeface="Roboto"/>
              </a:rPr>
              <a:t>You think you should do it- even though you haven’t found out about it</a:t>
            </a:r>
          </a:p>
          <a:p>
            <a:endParaRPr lang="en-GB" sz="32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  <a:p>
            <a:endParaRPr lang="en-GB" sz="36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AA11483-190C-4411-874E-7E32D9AA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561" y="162519"/>
            <a:ext cx="6117775" cy="914700"/>
          </a:xfrm>
        </p:spPr>
        <p:txBody>
          <a:bodyPr/>
          <a:lstStyle/>
          <a:p>
            <a:r>
              <a:rPr lang="en-GB" altLang="en-US" sz="4400" dirty="0">
                <a:solidFill>
                  <a:srgbClr val="FFC000"/>
                </a:solidFill>
                <a:latin typeface="Dekko"/>
              </a:rPr>
              <a:t>Level of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703A0-FF54-404E-89BE-A84C52FA0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66" y="1508816"/>
            <a:ext cx="10549054" cy="4114800"/>
          </a:xfrm>
        </p:spPr>
        <p:txBody>
          <a:bodyPr/>
          <a:lstStyle/>
          <a:p>
            <a:pPr marL="76200" indent="0">
              <a:buNone/>
              <a:defRPr/>
            </a:pPr>
            <a:r>
              <a:rPr lang="en-GB" sz="3600" dirty="0">
                <a:solidFill>
                  <a:srgbClr val="FFC000"/>
                </a:solidFill>
                <a:latin typeface="Dekko"/>
              </a:rPr>
              <a:t>Entry Level – 1 2 &amp; 3 (3 being the most difficult</a:t>
            </a:r>
            <a:r>
              <a:rPr lang="en-GB" sz="3600" dirty="0" smtClean="0">
                <a:solidFill>
                  <a:srgbClr val="FFC000"/>
                </a:solidFill>
                <a:latin typeface="Dekko"/>
              </a:rPr>
              <a:t>)</a:t>
            </a:r>
          </a:p>
          <a:p>
            <a:pPr marL="76200" indent="0">
              <a:buNone/>
              <a:defRPr/>
            </a:pPr>
            <a:endParaRPr lang="en-GB" sz="3600" dirty="0">
              <a:solidFill>
                <a:srgbClr val="FFC000"/>
              </a:solidFill>
              <a:latin typeface="Dekko"/>
            </a:endParaRPr>
          </a:p>
          <a:p>
            <a:pPr marL="76200" indent="0">
              <a:lnSpc>
                <a:spcPct val="114999"/>
              </a:lnSpc>
              <a:buNone/>
              <a:defRPr/>
            </a:pPr>
            <a:r>
              <a:rPr lang="en-GB" sz="3600" dirty="0">
                <a:solidFill>
                  <a:srgbClr val="FFC000"/>
                </a:solidFill>
                <a:latin typeface="Dekko"/>
              </a:rPr>
              <a:t>Level 1 - GCSE Grades D – G, Award, Certificate and </a:t>
            </a:r>
            <a:r>
              <a:rPr lang="en-GB" sz="3600" dirty="0" smtClean="0">
                <a:solidFill>
                  <a:srgbClr val="FFC000"/>
                </a:solidFill>
                <a:latin typeface="Dekko"/>
              </a:rPr>
              <a:t>Diploma</a:t>
            </a:r>
          </a:p>
          <a:p>
            <a:pPr marL="76200" indent="0">
              <a:lnSpc>
                <a:spcPct val="114999"/>
              </a:lnSpc>
              <a:buNone/>
              <a:defRPr/>
            </a:pPr>
            <a:endParaRPr lang="en-GB" dirty="0">
              <a:latin typeface="Dekko"/>
            </a:endParaRPr>
          </a:p>
          <a:p>
            <a:pPr marL="0" indent="0">
              <a:buNone/>
              <a:defRPr/>
            </a:pPr>
            <a:r>
              <a:rPr lang="en-GB" sz="3600" dirty="0">
                <a:solidFill>
                  <a:srgbClr val="FFC000"/>
                </a:solidFill>
                <a:latin typeface="Dekko"/>
              </a:rPr>
              <a:t>Level 2 - GCSE Grades A* - C, L2 Award, Certificate, Diploma and Distinction and D*</a:t>
            </a:r>
          </a:p>
          <a:p>
            <a:pPr marL="0" indent="0">
              <a:buNone/>
              <a:defRPr/>
            </a:pPr>
            <a:endParaRPr lang="en-GB" sz="3600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CEE266EE-D0E7-4752-B09A-2BD21831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37F9F-CDB0-4AEA-94C3-18F02F2DE7A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89703" cy="1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89703" cy="1077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703" y="1269952"/>
            <a:ext cx="118425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</a:rPr>
              <a:t>All the subjects you can choose are now on the school website</a:t>
            </a:r>
            <a:r>
              <a:rPr lang="en-GB" sz="2800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</a:rPr>
              <a:t>.</a:t>
            </a:r>
          </a:p>
          <a:p>
            <a:endParaRPr lang="en-GB" sz="28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  <a:p>
            <a:endParaRPr lang="en-GB" sz="28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  <a:p>
            <a:endParaRPr lang="en-GB" sz="28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  <a:p>
            <a:endParaRPr lang="en-GB" sz="28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  <a:p>
            <a:endParaRPr lang="en-GB" sz="28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  <a:p>
            <a:endParaRPr lang="en-GB" sz="28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  <a:p>
            <a:endParaRPr lang="en-GB" sz="28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  <a:p>
            <a:endParaRPr lang="en-GB" sz="28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  <a:p>
            <a:endParaRPr lang="en-GB" sz="28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4675" y="246222"/>
            <a:ext cx="878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C000"/>
                </a:solidFill>
                <a:latin typeface="Dekko" panose="020B0604020202020204" charset="0"/>
                <a:cs typeface="Dekko" panose="020B0604020202020204" charset="0"/>
              </a:rPr>
              <a:t>The process of choosing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821" b="10140"/>
          <a:stretch/>
        </p:blipFill>
        <p:spPr>
          <a:xfrm>
            <a:off x="1370610" y="1916183"/>
            <a:ext cx="9708336" cy="44255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579972" y="1817369"/>
            <a:ext cx="1126273" cy="64677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579972" y="3726089"/>
            <a:ext cx="818185" cy="50301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5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26C0-9761-442A-A8B5-DFB99ABD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864" y="162519"/>
            <a:ext cx="10268600" cy="914700"/>
          </a:xfrm>
        </p:spPr>
        <p:txBody>
          <a:bodyPr/>
          <a:lstStyle/>
          <a:p>
            <a:r>
              <a:rPr lang="en-US" sz="4800" dirty="0">
                <a:solidFill>
                  <a:srgbClr val="FFC000"/>
                </a:solidFill>
                <a:latin typeface="Dekko"/>
              </a:rPr>
              <a:t>Core</a:t>
            </a:r>
            <a:r>
              <a:rPr lang="en-US" sz="3200" dirty="0">
                <a:solidFill>
                  <a:srgbClr val="FFC000"/>
                </a:solidFill>
                <a:latin typeface="Dekko"/>
              </a:rPr>
              <a:t> </a:t>
            </a:r>
            <a:r>
              <a:rPr lang="en-US" sz="4800" dirty="0">
                <a:solidFill>
                  <a:srgbClr val="FFC000"/>
                </a:solidFill>
                <a:latin typeface="Dekko"/>
              </a:rPr>
              <a:t>Subjects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AAE347A7-837F-4241-BD01-8CA4EE072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89703" cy="10772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0D4034-2B3D-4544-B877-965A22588BE6}"/>
              </a:ext>
            </a:extLst>
          </p:cNvPr>
          <p:cNvSpPr txBox="1"/>
          <p:nvPr/>
        </p:nvSpPr>
        <p:spPr>
          <a:xfrm>
            <a:off x="594851" y="1222204"/>
            <a:ext cx="11209865" cy="63094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Dekko"/>
              </a:rPr>
              <a:t>The following subject are compulsory and will be delivered to all pupils throughout Year 9, 10 &amp; 11</a:t>
            </a:r>
          </a:p>
          <a:p>
            <a:pPr marL="285750" indent="-285750">
              <a:buChar char="•"/>
            </a:pPr>
            <a:endParaRPr lang="en-US" sz="4000" dirty="0">
              <a:solidFill>
                <a:srgbClr val="FFFFFF"/>
              </a:solidFill>
              <a:latin typeface="Dekko"/>
            </a:endParaRPr>
          </a:p>
          <a:p>
            <a:pPr marL="285750" indent="-285750">
              <a:buChar char="•"/>
            </a:pPr>
            <a:r>
              <a:rPr lang="en-US" sz="3600" dirty="0">
                <a:solidFill>
                  <a:srgbClr val="FFFFFF"/>
                </a:solidFill>
                <a:latin typeface="Dekko"/>
              </a:rPr>
              <a:t>Mathematics &amp; Numeracy</a:t>
            </a:r>
            <a:endParaRPr lang="en-US" sz="1200" dirty="0"/>
          </a:p>
          <a:p>
            <a:pPr marL="285750" indent="-285750">
              <a:buChar char="•"/>
            </a:pPr>
            <a:r>
              <a:rPr lang="en-US" sz="3600" dirty="0">
                <a:solidFill>
                  <a:srgbClr val="FFFFFF"/>
                </a:solidFill>
                <a:latin typeface="Dekko"/>
              </a:rPr>
              <a:t>English (Including English Literature for most pupils)</a:t>
            </a:r>
          </a:p>
          <a:p>
            <a:pPr marL="285750" indent="-285750">
              <a:buChar char="•"/>
            </a:pPr>
            <a:r>
              <a:rPr lang="en-US" sz="3600" dirty="0">
                <a:solidFill>
                  <a:srgbClr val="FFFFFF"/>
                </a:solidFill>
                <a:latin typeface="Dekko"/>
              </a:rPr>
              <a:t>Double Science</a:t>
            </a:r>
          </a:p>
          <a:p>
            <a:pPr marL="285750" indent="-285750">
              <a:buChar char="•"/>
            </a:pPr>
            <a:r>
              <a:rPr lang="en-US" sz="3600" dirty="0">
                <a:solidFill>
                  <a:srgbClr val="FFFFFF"/>
                </a:solidFill>
                <a:latin typeface="Dekko"/>
              </a:rPr>
              <a:t>Welsh Studies</a:t>
            </a:r>
          </a:p>
          <a:p>
            <a:pPr marL="285750" indent="-285750">
              <a:buChar char="•"/>
            </a:pPr>
            <a:r>
              <a:rPr lang="en-US" sz="3600" dirty="0">
                <a:solidFill>
                  <a:srgbClr val="FFFFFF"/>
                </a:solidFill>
                <a:latin typeface="Dekko"/>
              </a:rPr>
              <a:t>RE</a:t>
            </a:r>
          </a:p>
          <a:p>
            <a:pPr marL="285750" indent="-285750">
              <a:buChar char="•"/>
            </a:pPr>
            <a:r>
              <a:rPr lang="en-US" sz="3600" dirty="0">
                <a:solidFill>
                  <a:srgbClr val="FFFFFF"/>
                </a:solidFill>
                <a:latin typeface="Dekko"/>
              </a:rPr>
              <a:t>Physical </a:t>
            </a:r>
            <a:r>
              <a:rPr lang="en-US" sz="3600" dirty="0" smtClean="0">
                <a:solidFill>
                  <a:srgbClr val="FFFFFF"/>
                </a:solidFill>
                <a:latin typeface="Dekko"/>
              </a:rPr>
              <a:t>Education</a:t>
            </a:r>
          </a:p>
          <a:p>
            <a:pPr marL="285750" indent="-285750"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Dekko"/>
              </a:rPr>
              <a:t>Skills Challenge Certificate</a:t>
            </a:r>
            <a:endParaRPr lang="en-US" sz="3600" dirty="0">
              <a:solidFill>
                <a:srgbClr val="FFFFFF"/>
              </a:solidFill>
              <a:latin typeface="Dekko"/>
            </a:endParaRPr>
          </a:p>
          <a:p>
            <a:endParaRPr lang="en-US" sz="3200" dirty="0">
              <a:solidFill>
                <a:srgbClr val="FFFFFF"/>
              </a:solidFill>
              <a:latin typeface="Dekko"/>
            </a:endParaRPr>
          </a:p>
        </p:txBody>
      </p:sp>
    </p:spTree>
    <p:extLst>
      <p:ext uri="{BB962C8B-B14F-4D97-AF65-F5344CB8AC3E}">
        <p14:creationId xmlns:p14="http://schemas.microsoft.com/office/powerpoint/2010/main" val="367519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189703" cy="1077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7580" y="279675"/>
            <a:ext cx="9120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FC000"/>
                </a:solidFill>
                <a:latin typeface="Dekko" panose="020B0604020202020204" charset="0"/>
                <a:cs typeface="Dekko" panose="020B0604020202020204" charset="0"/>
              </a:rPr>
              <a:t>The process of choosing options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90" y="1537581"/>
            <a:ext cx="11788878" cy="52322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>
                <a:solidFill>
                  <a:schemeClr val="tx1"/>
                </a:solidFill>
                <a:latin typeface="Dekko"/>
              </a:rPr>
              <a:t>Take some time to look at the options online, discuss them at home and speak to the subject teachers.</a:t>
            </a:r>
            <a:endParaRPr lang="en-US" dirty="0">
              <a:solidFill>
                <a:schemeClr val="tx1"/>
              </a:solidFill>
              <a:latin typeface="Dekko"/>
            </a:endParaRPr>
          </a:p>
          <a:p>
            <a:r>
              <a:rPr lang="en-GB" sz="4000" dirty="0">
                <a:solidFill>
                  <a:schemeClr val="tx1"/>
                </a:solidFill>
                <a:latin typeface="Dekko"/>
              </a:rPr>
              <a:t>You will all be interviewed by SLT or pastoral staff over the next two weeks, where you will discuss your options and will choose</a:t>
            </a:r>
            <a:r>
              <a:rPr lang="en-GB" sz="4000" dirty="0">
                <a:latin typeface="Dekko"/>
              </a:rPr>
              <a:t> </a:t>
            </a:r>
            <a:endParaRPr lang="en-GB" sz="4000" dirty="0" smtClean="0">
              <a:latin typeface="Dekko"/>
            </a:endParaRPr>
          </a:p>
          <a:p>
            <a:endParaRPr lang="en-GB" sz="4000" dirty="0">
              <a:latin typeface="Dekko"/>
            </a:endParaRPr>
          </a:p>
          <a:p>
            <a:endParaRPr lang="en-US" dirty="0">
              <a:latin typeface="Dekko"/>
            </a:endParaRPr>
          </a:p>
          <a:p>
            <a:pPr algn="ctr"/>
            <a:r>
              <a:rPr lang="en-GB" sz="4000" dirty="0" smtClean="0">
                <a:solidFill>
                  <a:srgbClr val="FFC000"/>
                </a:solidFill>
                <a:latin typeface="Dekko"/>
              </a:rPr>
              <a:t>5 </a:t>
            </a:r>
            <a:r>
              <a:rPr lang="en-GB" sz="4000" dirty="0">
                <a:solidFill>
                  <a:srgbClr val="FFC000"/>
                </a:solidFill>
                <a:latin typeface="Dekko"/>
              </a:rPr>
              <a:t>choices </a:t>
            </a:r>
            <a:r>
              <a:rPr lang="en-GB" sz="4000" dirty="0" smtClean="0">
                <a:solidFill>
                  <a:srgbClr val="FFC000"/>
                </a:solidFill>
                <a:latin typeface="Dekko"/>
              </a:rPr>
              <a:t> - 1 from each column</a:t>
            </a:r>
          </a:p>
          <a:p>
            <a:pPr algn="ctr"/>
            <a:r>
              <a:rPr lang="en-GB" sz="4000" dirty="0" smtClean="0">
                <a:solidFill>
                  <a:srgbClr val="FFC000"/>
                </a:solidFill>
                <a:latin typeface="Dekko"/>
              </a:rPr>
              <a:t>5 </a:t>
            </a:r>
            <a:r>
              <a:rPr lang="en-GB" sz="4000" dirty="0">
                <a:solidFill>
                  <a:srgbClr val="FFC000"/>
                </a:solidFill>
                <a:latin typeface="Dekko"/>
              </a:rPr>
              <a:t>reserve </a:t>
            </a:r>
            <a:r>
              <a:rPr lang="en-GB" sz="4000" dirty="0" smtClean="0">
                <a:solidFill>
                  <a:srgbClr val="FFC000"/>
                </a:solidFill>
                <a:latin typeface="Dekko"/>
              </a:rPr>
              <a:t>choices</a:t>
            </a:r>
            <a:r>
              <a:rPr lang="en-GB" sz="4000" dirty="0">
                <a:solidFill>
                  <a:srgbClr val="FFC000"/>
                </a:solidFill>
                <a:latin typeface="Dekko"/>
              </a:rPr>
              <a:t> </a:t>
            </a:r>
            <a:r>
              <a:rPr lang="en-GB" sz="4000" dirty="0" smtClean="0">
                <a:solidFill>
                  <a:srgbClr val="FFC000"/>
                </a:solidFill>
                <a:latin typeface="Dekko"/>
              </a:rPr>
              <a:t>– 1 from each column</a:t>
            </a:r>
            <a:r>
              <a:rPr lang="en-GB" sz="4000" dirty="0">
                <a:latin typeface="Dekko"/>
              </a:rPr>
              <a:t> </a:t>
            </a:r>
            <a:endParaRPr lang="en-US" dirty="0">
              <a:latin typeface="Dekko"/>
            </a:endParaRPr>
          </a:p>
        </p:txBody>
      </p:sp>
    </p:spTree>
    <p:extLst>
      <p:ext uri="{BB962C8B-B14F-4D97-AF65-F5344CB8AC3E}">
        <p14:creationId xmlns:p14="http://schemas.microsoft.com/office/powerpoint/2010/main" val="271799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59" y="776134"/>
            <a:ext cx="10167768" cy="515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1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83A956567F4F47BBDB889843D8631F" ma:contentTypeVersion="14" ma:contentTypeDescription="Create a new document." ma:contentTypeScope="" ma:versionID="1d076d2157bfff34f0fe27bce1f4378b">
  <xsd:schema xmlns:xsd="http://www.w3.org/2001/XMLSchema" xmlns:xs="http://www.w3.org/2001/XMLSchema" xmlns:p="http://schemas.microsoft.com/office/2006/metadata/properties" xmlns:ns3="e443a2b0-dfb1-4c48-b341-77c97d127337" xmlns:ns4="5a280740-d353-4267-b6af-d4c3a1d7a7fc" targetNamespace="http://schemas.microsoft.com/office/2006/metadata/properties" ma:root="true" ma:fieldsID="0cd0982764897bf9e26b2378f7135ed1" ns3:_="" ns4:_="">
    <xsd:import namespace="e443a2b0-dfb1-4c48-b341-77c97d127337"/>
    <xsd:import namespace="5a280740-d353-4267-b6af-d4c3a1d7a7f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3a2b0-dfb1-4c48-b341-77c97d1273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80740-d353-4267-b6af-d4c3a1d7a7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194AF9-44A8-4609-9936-1CF72D4C13A7}">
  <ds:schemaRefs>
    <ds:schemaRef ds:uri="5a280740-d353-4267-b6af-d4c3a1d7a7fc"/>
    <ds:schemaRef ds:uri="http://purl.org/dc/terms/"/>
    <ds:schemaRef ds:uri="http://schemas.openxmlformats.org/package/2006/metadata/core-properties"/>
    <ds:schemaRef ds:uri="http://purl.org/dc/dcmitype/"/>
    <ds:schemaRef ds:uri="e443a2b0-dfb1-4c48-b341-77c97d127337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3D03E5-708A-40A8-804F-CFF7B6488F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43a2b0-dfb1-4c48-b341-77c97d127337"/>
    <ds:schemaRef ds:uri="5a280740-d353-4267-b6af-d4c3a1d7a7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CA553A-D492-428D-9091-411FFA1D0B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238</Words>
  <Application>Microsoft Office PowerPoint</Application>
  <PresentationFormat>Widescreen</PresentationFormat>
  <Paragraphs>64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Dekko</vt:lpstr>
      <vt:lpstr>Arial</vt:lpstr>
      <vt:lpstr>Times New Roman</vt:lpstr>
      <vt:lpstr>Roboto Slab</vt:lpstr>
      <vt:lpstr>Roboto</vt:lpstr>
      <vt:lpstr>Courier New</vt:lpstr>
      <vt:lpstr>Marina</vt:lpstr>
      <vt:lpstr>PowerPoint Presentation</vt:lpstr>
      <vt:lpstr>PowerPoint Presentation</vt:lpstr>
      <vt:lpstr>PowerPoint Presentation</vt:lpstr>
      <vt:lpstr>PowerPoint Presentation</vt:lpstr>
      <vt:lpstr>Level of Qualifications</vt:lpstr>
      <vt:lpstr>PowerPoint Presentation</vt:lpstr>
      <vt:lpstr>Core Subjects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Lynsey Morris</dc:creator>
  <cp:lastModifiedBy>Lynsey Morris</cp:lastModifiedBy>
  <cp:revision>127</cp:revision>
  <dcterms:modified xsi:type="dcterms:W3CDTF">2023-03-13T15:22:10Z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0x0101006083A956567F4F47BBDB889843D8631F</vt:lpwstr>
  </property>
</Properties>
</file>