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2"/>
  </p:notesMasterIdLst>
  <p:sldIdLst>
    <p:sldId id="263" r:id="rId3"/>
    <p:sldId id="257" r:id="rId4"/>
    <p:sldId id="265" r:id="rId5"/>
    <p:sldId id="264" r:id="rId6"/>
    <p:sldId id="258" r:id="rId7"/>
    <p:sldId id="259" r:id="rId8"/>
    <p:sldId id="260" r:id="rId9"/>
    <p:sldId id="261" r:id="rId10"/>
    <p:sldId id="262" r:id="rId11"/>
  </p:sldIdLst>
  <p:sldSz cx="12192000" cy="6858000"/>
  <p:notesSz cx="6858000" cy="9144000"/>
  <p:embeddedFontLst>
    <p:embeddedFont>
      <p:font typeface="Architects Daughter" panose="020B0604020202020204" charset="0"/>
      <p:regular r:id="rId13"/>
    </p:embeddedFont>
    <p:embeddedFont>
      <p:font typeface="Barriecito" panose="020B0604020202020204" charset="0"/>
      <p:regular r:id="rId14"/>
    </p:embeddedFont>
    <p:embeddedFont>
      <p:font typeface="Boogaloo" panose="020B0604020202020204" charset="0"/>
      <p:regular r:id="rId15"/>
    </p:embeddedFont>
    <p:embeddedFont>
      <p:font typeface="Calibri" panose="020F0502020204030204" pitchFamily="34" charset="0"/>
      <p:regular r:id="rId16"/>
      <p:bold r:id="rId17"/>
      <p:italic r:id="rId18"/>
      <p:boldItalic r:id="rId19"/>
    </p:embeddedFont>
    <p:embeddedFont>
      <p:font typeface="Dekko" panose="020B0604020202020204" charset="0"/>
      <p:regular r:id="rId20"/>
    </p:embeddedFont>
    <p:embeddedFont>
      <p:font typeface="Roboto" panose="02000000000000000000" pitchFamily="2" charset="0"/>
      <p:regular r:id="rId21"/>
      <p:bold r:id="rId22"/>
      <p:italic r:id="rId23"/>
      <p:boldItalic r:id="rId24"/>
    </p:embeddedFont>
    <p:embeddedFont>
      <p:font typeface="Short Stack"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96463-20AA-330E-0423-8AFD6E39E4DC}" v="887" dt="2023-03-02T09:48:52.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80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23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6.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7.xml"/><Relationship Id="rId4" Type="http://schemas.openxmlformats.org/officeDocument/2006/relationships/slide" Target="../slides/slide6.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1" name="Google Shape;61;p4">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80" name="Google Shape;80;p5">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9" name="Google Shape;99;p6">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00"/>
        <p:cNvGrpSpPr/>
        <p:nvPr/>
      </p:nvGrpSpPr>
      <p:grpSpPr>
        <a:xfrm>
          <a:off x="0" y="0"/>
          <a:ext cx="0" cy="0"/>
          <a:chOff x="0" y="0"/>
          <a:chExt cx="0" cy="0"/>
        </a:xfrm>
      </p:grpSpPr>
      <p:sp>
        <p:nvSpPr>
          <p:cNvPr id="101" name="Google Shape;101;p7"/>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7"/>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7"/>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7"/>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7"/>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7"/>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7"/>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7"/>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7"/>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7"/>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5" name="Google Shape;11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6" name="Google Shape;11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7" name="Google Shape;117;p7">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8" name="Google Shape;118;p7">
            <a:hlinkClick r:id="rId6"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3p5psxKn1CY"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200"/>
          <a:stretch/>
        </p:blipFill>
        <p:spPr>
          <a:xfrm>
            <a:off x="977079" y="854331"/>
            <a:ext cx="4558481" cy="4612404"/>
          </a:xfrm>
          <a:prstGeom prst="rect">
            <a:avLst/>
          </a:prstGeom>
        </p:spPr>
      </p:pic>
      <p:sp>
        <p:nvSpPr>
          <p:cNvPr id="3" name="TextBox 2"/>
          <p:cNvSpPr txBox="1"/>
          <p:nvPr/>
        </p:nvSpPr>
        <p:spPr>
          <a:xfrm>
            <a:off x="6469625" y="1354050"/>
            <a:ext cx="4758814" cy="3785652"/>
          </a:xfrm>
          <a:prstGeom prst="rect">
            <a:avLst/>
          </a:prstGeom>
          <a:noFill/>
        </p:spPr>
        <p:txBody>
          <a:bodyPr wrap="square" rtlCol="0">
            <a:spAutoFit/>
          </a:bodyPr>
          <a:lstStyle/>
          <a:p>
            <a:pPr algn="ctr"/>
            <a:r>
              <a:rPr lang="en-GB" sz="8000" dirty="0">
                <a:solidFill>
                  <a:schemeClr val="tx1"/>
                </a:solidFill>
                <a:latin typeface="Dekko" panose="020B0604020202020204" charset="0"/>
                <a:cs typeface="Dekko" panose="020B0604020202020204" charset="0"/>
              </a:rPr>
              <a:t>GCSE </a:t>
            </a:r>
          </a:p>
          <a:p>
            <a:pPr algn="ctr"/>
            <a:r>
              <a:rPr lang="en-GB" sz="8000" dirty="0">
                <a:solidFill>
                  <a:schemeClr val="tx1"/>
                </a:solidFill>
                <a:latin typeface="Dekko" panose="020B0604020202020204" charset="0"/>
                <a:cs typeface="Dekko" panose="020B0604020202020204" charset="0"/>
              </a:rPr>
              <a:t>RELIGIOUS </a:t>
            </a:r>
          </a:p>
          <a:p>
            <a:pPr algn="ctr"/>
            <a:r>
              <a:rPr lang="en-GB" sz="8000" dirty="0">
                <a:solidFill>
                  <a:schemeClr val="tx1"/>
                </a:solidFill>
                <a:latin typeface="Dekko" panose="020B0604020202020204" charset="0"/>
                <a:cs typeface="Dekko" panose="020B0604020202020204" charset="0"/>
              </a:rPr>
              <a:t>STUDIES</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360464" y="1889264"/>
            <a:ext cx="11433000" cy="5481600"/>
          </a:xfrm>
          <a:prstGeom prst="rect">
            <a:avLst/>
          </a:prstGeom>
          <a:noFill/>
          <a:ln>
            <a:noFill/>
          </a:ln>
        </p:spPr>
        <p:txBody>
          <a:bodyPr spcFirstLastPara="1" wrap="square" lIns="91425" tIns="45700" rIns="91425" bIns="45700" anchor="t" anchorCtr="0">
            <a:noAutofit/>
          </a:bodyPr>
          <a:lstStyle/>
          <a:p>
            <a:pPr marL="285750" indent="-158750" algn="ctr">
              <a:lnSpc>
                <a:spcPct val="125000"/>
              </a:lnSpc>
              <a:buClr>
                <a:srgbClr val="01AFD1"/>
              </a:buClr>
              <a:buSzPts val="2000"/>
            </a:pPr>
            <a:r>
              <a:rPr lang="en-GB" sz="2800" dirty="0">
                <a:solidFill>
                  <a:schemeClr val="bg1"/>
                </a:solidFill>
                <a:latin typeface="Dekko"/>
                <a:cs typeface="Dekko"/>
              </a:rPr>
              <a:t>The course is divided into two main units. At GCSE, pupils are required to study Christianity and one other religion, at </a:t>
            </a:r>
            <a:r>
              <a:rPr lang="en-GB" sz="2800" dirty="0" err="1">
                <a:solidFill>
                  <a:schemeClr val="bg1"/>
                </a:solidFill>
                <a:latin typeface="Dekko"/>
                <a:cs typeface="Dekko"/>
              </a:rPr>
              <a:t>Cefn</a:t>
            </a:r>
            <a:r>
              <a:rPr lang="en-GB" sz="2800" dirty="0">
                <a:solidFill>
                  <a:schemeClr val="bg1"/>
                </a:solidFill>
                <a:latin typeface="Dekko"/>
                <a:cs typeface="Dekko"/>
              </a:rPr>
              <a:t> </a:t>
            </a:r>
            <a:r>
              <a:rPr lang="en-GB" sz="2800" dirty="0" err="1">
                <a:solidFill>
                  <a:schemeClr val="bg1"/>
                </a:solidFill>
                <a:latin typeface="Dekko"/>
                <a:cs typeface="Dekko"/>
              </a:rPr>
              <a:t>Saeson</a:t>
            </a:r>
            <a:r>
              <a:rPr lang="en-GB" sz="2800" dirty="0">
                <a:solidFill>
                  <a:schemeClr val="bg1"/>
                </a:solidFill>
                <a:latin typeface="Dekko"/>
                <a:cs typeface="Dekko"/>
              </a:rPr>
              <a:t> we study Judaism. Pupils will also look at non-religious viewpoints on all topics.</a:t>
            </a:r>
            <a:endParaRPr lang="en-US" dirty="0">
              <a:solidFill>
                <a:schemeClr val="bg1"/>
              </a:solidFill>
            </a:endParaRPr>
          </a:p>
          <a:p>
            <a:pPr marL="285750" indent="-158750" algn="ctr">
              <a:lnSpc>
                <a:spcPct val="125000"/>
              </a:lnSpc>
              <a:buClr>
                <a:srgbClr val="01AFD1"/>
              </a:buClr>
              <a:buSzPts val="2000"/>
            </a:pPr>
            <a:endParaRPr lang="en-GB" sz="2800" dirty="0">
              <a:solidFill>
                <a:schemeClr val="bg1"/>
              </a:solidFill>
              <a:latin typeface="Dekko" panose="020B0604020202020204" charset="0"/>
              <a:ea typeface="Architects Daughter"/>
              <a:cs typeface="Dekko" panose="020B0604020202020204" charset="0"/>
              <a:sym typeface="Architects Daughter"/>
            </a:endParaRPr>
          </a:p>
          <a:p>
            <a:pPr algn="ctr"/>
            <a:r>
              <a:rPr lang="en-GB" sz="2800" dirty="0">
                <a:solidFill>
                  <a:schemeClr val="bg1"/>
                </a:solidFill>
                <a:latin typeface="Dekko" panose="020B0604020202020204" charset="0"/>
                <a:cs typeface="Dekko" panose="020B0604020202020204" charset="0"/>
              </a:rPr>
              <a:t>The knowledge and understanding acquired from these units is then applied to the  philosophical and ethical units.</a:t>
            </a:r>
          </a:p>
          <a:p>
            <a:br>
              <a:rPr lang="en-GB" sz="2800" dirty="0"/>
            </a:br>
            <a:endParaRPr lang="en-GB" sz="2600" dirty="0">
              <a:latin typeface="Dekko" panose="020B0604020202020204" charset="0"/>
              <a:cs typeface="Dekk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409625" y="915871"/>
            <a:ext cx="11433000" cy="5481600"/>
          </a:xfrm>
          <a:prstGeom prst="rect">
            <a:avLst/>
          </a:prstGeom>
          <a:noFill/>
          <a:ln>
            <a:noFill/>
          </a:ln>
        </p:spPr>
        <p:txBody>
          <a:bodyPr spcFirstLastPara="1" wrap="square" lIns="91425" tIns="45700" rIns="91425" bIns="45700" anchor="t" anchorCtr="0">
            <a:noAutofit/>
          </a:bodyPr>
          <a:lstStyle/>
          <a:p>
            <a:pPr algn="ctr"/>
            <a:r>
              <a:rPr lang="en-GB" sz="2400" b="1" u="sng" dirty="0">
                <a:solidFill>
                  <a:schemeClr val="bg1"/>
                </a:solidFill>
                <a:latin typeface="Dekko"/>
                <a:cs typeface="Dekko"/>
              </a:rPr>
              <a:t>Unit 1 Religious &amp; Philosophical Themes </a:t>
            </a:r>
            <a:endParaRPr lang="en-GB" sz="2400" b="1" u="sng">
              <a:solidFill>
                <a:schemeClr val="bg1"/>
              </a:solidFill>
              <a:latin typeface="Dekko" panose="020B0604020202020204" charset="0"/>
              <a:cs typeface="Dekko" panose="020B0604020202020204" charset="0"/>
            </a:endParaRPr>
          </a:p>
          <a:p>
            <a:pPr marL="285750" indent="-158750">
              <a:lnSpc>
                <a:spcPct val="125000"/>
              </a:lnSpc>
              <a:buClr>
                <a:srgbClr val="01AFD1"/>
              </a:buClr>
              <a:buSzPts val="2000"/>
            </a:pPr>
            <a:r>
              <a:rPr lang="en-GB" sz="2400" b="1" u="sng" dirty="0">
                <a:solidFill>
                  <a:schemeClr val="bg1"/>
                </a:solidFill>
                <a:latin typeface="Dekko"/>
                <a:cs typeface="Dekko"/>
              </a:rPr>
              <a:t>Life and Death </a:t>
            </a:r>
            <a:r>
              <a:rPr lang="en-GB" sz="2400" dirty="0">
                <a:solidFill>
                  <a:schemeClr val="bg1"/>
                </a:solidFill>
                <a:latin typeface="Dekko"/>
                <a:cs typeface="Dekko"/>
              </a:rPr>
              <a:t> </a:t>
            </a:r>
            <a:endParaRPr lang="en-GB" sz="2400" dirty="0">
              <a:solidFill>
                <a:schemeClr val="bg1"/>
              </a:solidFill>
              <a:latin typeface="Dekko" panose="020B0604020202020204" charset="0"/>
              <a:cs typeface="Dekko" panose="020B0604020202020204" charset="0"/>
            </a:endParaRPr>
          </a:p>
          <a:p>
            <a:pPr marL="285750" indent="-158750">
              <a:lnSpc>
                <a:spcPct val="125000"/>
              </a:lnSpc>
              <a:buSzPts val="2000"/>
            </a:pPr>
            <a:r>
              <a:rPr lang="en-GB" sz="2400" dirty="0">
                <a:solidFill>
                  <a:schemeClr val="bg1"/>
                </a:solidFill>
                <a:latin typeface="Dekko"/>
                <a:cs typeface="Dekko"/>
              </a:rPr>
              <a:t>The World: origins of the world, creation stories, scientific views including Big Bang and Evolution, environmental responsibility, stewardship and the work of charities.</a:t>
            </a:r>
            <a:endParaRPr lang="en-GB" sz="2400" dirty="0">
              <a:solidFill>
                <a:schemeClr val="bg1"/>
              </a:solidFill>
              <a:latin typeface="Dekko" panose="020B0604020202020204" charset="0"/>
              <a:cs typeface="Dekko" panose="020B0604020202020204" charset="0"/>
            </a:endParaRPr>
          </a:p>
          <a:p>
            <a:pPr marL="285750" indent="-158750">
              <a:lnSpc>
                <a:spcPct val="125000"/>
              </a:lnSpc>
              <a:buSzPts val="2000"/>
            </a:pPr>
            <a:r>
              <a:rPr lang="en-GB" sz="2400" dirty="0">
                <a:solidFill>
                  <a:schemeClr val="bg1"/>
                </a:solidFill>
                <a:latin typeface="Dekko"/>
                <a:cs typeface="Dekko"/>
              </a:rPr>
              <a:t>The origin and value of human life: sanctity of life, abortion, euthanasia and organ donation.</a:t>
            </a:r>
            <a:endParaRPr lang="en-GB" sz="2400" dirty="0">
              <a:solidFill>
                <a:schemeClr val="bg1"/>
              </a:solidFill>
              <a:latin typeface="Dekko" panose="020B0604020202020204" charset="0"/>
              <a:cs typeface="Dekko" panose="020B0604020202020204" charset="0"/>
            </a:endParaRPr>
          </a:p>
          <a:p>
            <a:pPr marL="285750" indent="-158750">
              <a:lnSpc>
                <a:spcPct val="125000"/>
              </a:lnSpc>
              <a:buSzPts val="2000"/>
            </a:pPr>
            <a:r>
              <a:rPr lang="en-GB" sz="2400" dirty="0">
                <a:solidFill>
                  <a:schemeClr val="bg1"/>
                </a:solidFill>
                <a:latin typeface="Dekko"/>
                <a:cs typeface="Dekko"/>
              </a:rPr>
              <a:t>Beliefs about death and the afterlife: soul, heaven &amp; hell, judgement and funerals.</a:t>
            </a:r>
            <a:endParaRPr lang="en-GB" sz="2400" dirty="0">
              <a:solidFill>
                <a:schemeClr val="bg1"/>
              </a:solidFill>
              <a:latin typeface="Dekko" panose="020B0604020202020204" charset="0"/>
              <a:cs typeface="Dekko" panose="020B0604020202020204" charset="0"/>
            </a:endParaRPr>
          </a:p>
          <a:p>
            <a:pPr marL="285750" indent="-158750">
              <a:lnSpc>
                <a:spcPct val="125000"/>
              </a:lnSpc>
              <a:buClr>
                <a:srgbClr val="01AFD1"/>
              </a:buClr>
              <a:buSzPts val="2000"/>
            </a:pPr>
            <a:r>
              <a:rPr lang="en-GB" sz="2400" b="1" u="sng" dirty="0">
                <a:solidFill>
                  <a:schemeClr val="bg1"/>
                </a:solidFill>
                <a:latin typeface="Dekko"/>
                <a:cs typeface="Dekko"/>
              </a:rPr>
              <a:t>Good and Evil </a:t>
            </a:r>
            <a:endParaRPr lang="en-GB" sz="2400" dirty="0">
              <a:solidFill>
                <a:schemeClr val="bg1"/>
              </a:solidFill>
              <a:latin typeface="Dekko"/>
              <a:cs typeface="Dekko"/>
            </a:endParaRPr>
          </a:p>
          <a:p>
            <a:pPr marL="285750" indent="-158750">
              <a:lnSpc>
                <a:spcPct val="125000"/>
              </a:lnSpc>
              <a:buSzPts val="2000"/>
            </a:pPr>
            <a:r>
              <a:rPr lang="en-GB" sz="2400" dirty="0">
                <a:solidFill>
                  <a:schemeClr val="bg1"/>
                </a:solidFill>
                <a:latin typeface="Dekko"/>
                <a:cs typeface="Dekko"/>
              </a:rPr>
              <a:t>Crime and punishment: morality, crime, types of punishment, prison reform, chaplains and the death penalty.</a:t>
            </a:r>
          </a:p>
          <a:p>
            <a:pPr marL="285750" indent="-158750">
              <a:lnSpc>
                <a:spcPct val="125000"/>
              </a:lnSpc>
              <a:buSzPts val="2000"/>
            </a:pPr>
            <a:r>
              <a:rPr lang="en-GB" sz="2400" dirty="0">
                <a:solidFill>
                  <a:schemeClr val="bg1"/>
                </a:solidFill>
                <a:latin typeface="Dekko"/>
                <a:cs typeface="Dekko"/>
              </a:rPr>
              <a:t>Forgiveness: Peace and conflict, pacifism, conscientious objectors and forgiveness.</a:t>
            </a:r>
            <a:endParaRPr lang="en-GB" sz="2400" dirty="0">
              <a:solidFill>
                <a:schemeClr val="bg1"/>
              </a:solidFill>
              <a:latin typeface="Dekko" panose="020B0604020202020204" charset="0"/>
              <a:cs typeface="Dekko" panose="020B0604020202020204" charset="0"/>
            </a:endParaRPr>
          </a:p>
          <a:p>
            <a:pPr marL="285750" indent="-158750">
              <a:lnSpc>
                <a:spcPct val="125000"/>
              </a:lnSpc>
              <a:buSzPts val="2000"/>
            </a:pPr>
            <a:r>
              <a:rPr lang="en-GB" sz="2400" dirty="0">
                <a:solidFill>
                  <a:schemeClr val="bg1"/>
                </a:solidFill>
                <a:latin typeface="Dekko"/>
                <a:cs typeface="Dekko"/>
              </a:rPr>
              <a:t>Good, evil and suffering: original sin, philosophical challenges to belief in God and the purpose of suffering.</a:t>
            </a:r>
            <a:endParaRPr lang="en-GB" sz="2400" dirty="0">
              <a:solidFill>
                <a:schemeClr val="bg1"/>
              </a:solidFill>
              <a:latin typeface="Dekko" panose="020B0604020202020204" charset="0"/>
              <a:cs typeface="Dekko" panose="020B0604020202020204" charset="0"/>
            </a:endParaRPr>
          </a:p>
          <a:p>
            <a:pPr marL="285750" indent="-158750">
              <a:lnSpc>
                <a:spcPct val="125000"/>
              </a:lnSpc>
              <a:buSzPts val="2000"/>
            </a:pPr>
            <a:endParaRPr lang="en-GB" sz="2400" dirty="0">
              <a:solidFill>
                <a:schemeClr val="bg1"/>
              </a:solidFill>
              <a:latin typeface="Dekko" panose="020B0604020202020204" charset="0"/>
              <a:cs typeface="Dekko" panose="020B0604020202020204" charset="0"/>
            </a:endParaRPr>
          </a:p>
          <a:p>
            <a:pPr marL="285750" indent="-158750">
              <a:lnSpc>
                <a:spcPct val="125000"/>
              </a:lnSpc>
              <a:buClr>
                <a:srgbClr val="01AFD1"/>
              </a:buClr>
              <a:buSzPts val="2000"/>
            </a:pPr>
            <a:endParaRPr lang="en-GB" sz="2400" dirty="0">
              <a:solidFill>
                <a:schemeClr val="bg1"/>
              </a:solidFill>
              <a:latin typeface="Dekko" panose="020B0604020202020204" charset="0"/>
              <a:cs typeface="Dekko" panose="020B0604020202020204" charset="0"/>
            </a:endParaRPr>
          </a:p>
        </p:txBody>
      </p:sp>
    </p:spTree>
    <p:extLst>
      <p:ext uri="{BB962C8B-B14F-4D97-AF65-F5344CB8AC3E}">
        <p14:creationId xmlns:p14="http://schemas.microsoft.com/office/powerpoint/2010/main" val="3285189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409625" y="915871"/>
            <a:ext cx="11433000" cy="5481600"/>
          </a:xfrm>
          <a:prstGeom prst="rect">
            <a:avLst/>
          </a:prstGeom>
          <a:noFill/>
          <a:ln>
            <a:noFill/>
          </a:ln>
        </p:spPr>
        <p:txBody>
          <a:bodyPr spcFirstLastPara="1" wrap="square" lIns="91425" tIns="45700" rIns="91425" bIns="45700" anchor="t" anchorCtr="0">
            <a:noAutofit/>
          </a:bodyPr>
          <a:lstStyle/>
          <a:p>
            <a:pPr marL="285750" lvl="0" indent="-158750" algn="ctr">
              <a:lnSpc>
                <a:spcPct val="125000"/>
              </a:lnSpc>
              <a:buClr>
                <a:srgbClr val="01AFD1"/>
              </a:buClr>
              <a:buSzPts val="2000"/>
            </a:pPr>
            <a:r>
              <a:rPr lang="en-GB" sz="2200" b="1" u="sng" dirty="0">
                <a:solidFill>
                  <a:schemeClr val="bg1"/>
                </a:solidFill>
                <a:latin typeface="Dekko"/>
                <a:cs typeface="Dekko"/>
              </a:rPr>
              <a:t>Unit 2 Religion and Ethical Themes beliefs,</a:t>
            </a:r>
            <a:endParaRPr lang="en-US" sz="2200">
              <a:solidFill>
                <a:schemeClr val="bg1"/>
              </a:solidFill>
              <a:latin typeface="Dekko"/>
              <a:cs typeface="Dekko"/>
            </a:endParaRPr>
          </a:p>
          <a:p>
            <a:pPr marL="285750" indent="-158750">
              <a:lnSpc>
                <a:spcPct val="125000"/>
              </a:lnSpc>
              <a:buClr>
                <a:srgbClr val="01AFD1"/>
              </a:buClr>
              <a:buSzPts val="2000"/>
            </a:pPr>
            <a:r>
              <a:rPr lang="en-GB" sz="2200" b="1" u="sng" dirty="0">
                <a:solidFill>
                  <a:schemeClr val="bg1"/>
                </a:solidFill>
                <a:latin typeface="Dekko"/>
                <a:cs typeface="Dekko"/>
              </a:rPr>
              <a:t>Relationships</a:t>
            </a:r>
            <a:r>
              <a:rPr lang="en-GB" sz="2200" b="1" dirty="0">
                <a:solidFill>
                  <a:schemeClr val="bg1"/>
                </a:solidFill>
                <a:latin typeface="Dekko"/>
                <a:cs typeface="Dekko"/>
              </a:rPr>
              <a:t> </a:t>
            </a:r>
            <a:endParaRPr lang="en-GB" sz="2200">
              <a:solidFill>
                <a:schemeClr val="bg1"/>
              </a:solidFill>
              <a:latin typeface="Dekko" panose="020B0604020202020204" charset="0"/>
              <a:cs typeface="Dekko" panose="020B0604020202020204" charset="0"/>
            </a:endParaRPr>
          </a:p>
          <a:p>
            <a:pPr marL="285750" indent="-158750">
              <a:lnSpc>
                <a:spcPct val="125000"/>
              </a:lnSpc>
              <a:buSzPts val="2000"/>
            </a:pPr>
            <a:r>
              <a:rPr lang="en-GB" sz="2200" dirty="0">
                <a:solidFill>
                  <a:schemeClr val="bg1"/>
                </a:solidFill>
                <a:latin typeface="Dekko"/>
                <a:cs typeface="Dekko"/>
              </a:rPr>
              <a:t>Relationships: Family, cohabitation, interfaith marriage, marriage ceremonies and symbolism, adultery, divorce, annulment and remarriage.</a:t>
            </a:r>
            <a:endParaRPr lang="en-GB" sz="2200">
              <a:solidFill>
                <a:schemeClr val="bg1"/>
              </a:solidFill>
              <a:latin typeface="Dekko" panose="020B0604020202020204" charset="0"/>
              <a:cs typeface="Dekko" panose="020B0604020202020204" charset="0"/>
            </a:endParaRPr>
          </a:p>
          <a:p>
            <a:pPr marL="285750" indent="-158750">
              <a:lnSpc>
                <a:spcPct val="125000"/>
              </a:lnSpc>
              <a:buSzPts val="2000"/>
            </a:pPr>
            <a:r>
              <a:rPr lang="en-GB" sz="2200" dirty="0">
                <a:solidFill>
                  <a:schemeClr val="bg1"/>
                </a:solidFill>
                <a:latin typeface="Dekko"/>
                <a:cs typeface="Dekko"/>
              </a:rPr>
              <a:t>Sexual relationships: nature and purpose of sex, contraception and same-sex relationships.</a:t>
            </a:r>
          </a:p>
          <a:p>
            <a:pPr marL="285750" indent="-158750">
              <a:lnSpc>
                <a:spcPct val="125000"/>
              </a:lnSpc>
              <a:buSzPts val="2000"/>
            </a:pPr>
            <a:r>
              <a:rPr lang="en-GB" sz="2200" dirty="0">
                <a:solidFill>
                  <a:schemeClr val="bg1"/>
                </a:solidFill>
                <a:latin typeface="Dekko"/>
                <a:cs typeface="Dekko"/>
              </a:rPr>
              <a:t>Issues of equality: roles of men and women in worship and authority.</a:t>
            </a:r>
          </a:p>
          <a:p>
            <a:pPr marL="285750" indent="-158750">
              <a:lnSpc>
                <a:spcPct val="125000"/>
              </a:lnSpc>
              <a:buClr>
                <a:srgbClr val="01AFD1"/>
              </a:buClr>
              <a:buSzPts val="2000"/>
            </a:pPr>
            <a:r>
              <a:rPr lang="en-GB" sz="2200" b="1" u="sng" dirty="0">
                <a:solidFill>
                  <a:schemeClr val="bg1"/>
                </a:solidFill>
                <a:latin typeface="Dekko"/>
                <a:cs typeface="Dekko"/>
              </a:rPr>
              <a:t>Human Rights</a:t>
            </a:r>
            <a:endParaRPr lang="en-GB" sz="2200" dirty="0">
              <a:solidFill>
                <a:schemeClr val="bg1"/>
              </a:solidFill>
              <a:latin typeface="Dekko"/>
              <a:cs typeface="Dekko"/>
            </a:endParaRPr>
          </a:p>
          <a:p>
            <a:pPr marL="285750" indent="-158750">
              <a:lnSpc>
                <a:spcPct val="125000"/>
              </a:lnSpc>
              <a:buSzPts val="2000"/>
            </a:pPr>
            <a:r>
              <a:rPr lang="en-GB" sz="2200" dirty="0">
                <a:solidFill>
                  <a:schemeClr val="bg1"/>
                </a:solidFill>
                <a:latin typeface="Dekko"/>
                <a:ea typeface="Architects Daughter"/>
                <a:cs typeface="Dekko"/>
              </a:rPr>
              <a:t>Human rights and social justice: dignity of human life, human rights, personal conviction, conflict with authority, censorship, freedom of religious expression and extremism.</a:t>
            </a:r>
          </a:p>
          <a:p>
            <a:pPr marL="285750" indent="-158750">
              <a:lnSpc>
                <a:spcPct val="125000"/>
              </a:lnSpc>
              <a:buSzPts val="2000"/>
            </a:pPr>
            <a:r>
              <a:rPr lang="en-GB" sz="2200" dirty="0">
                <a:solidFill>
                  <a:schemeClr val="bg1"/>
                </a:solidFill>
                <a:latin typeface="Dekko"/>
                <a:ea typeface="Architects Daughter"/>
                <a:cs typeface="Dekko"/>
              </a:rPr>
              <a:t>Prejudice and discrimination: beliefs, teaching and attitudes towards prejudice and discrimination and racism.</a:t>
            </a:r>
          </a:p>
          <a:p>
            <a:pPr marL="285750" indent="-158750">
              <a:lnSpc>
                <a:spcPct val="125000"/>
              </a:lnSpc>
              <a:buSzPts val="2000"/>
            </a:pPr>
            <a:r>
              <a:rPr lang="en-GB" sz="2200" dirty="0">
                <a:solidFill>
                  <a:schemeClr val="bg1"/>
                </a:solidFill>
                <a:latin typeface="Dekko"/>
                <a:ea typeface="Architects Daughter"/>
                <a:cs typeface="Dekko"/>
              </a:rPr>
              <a:t>Issues of wealth and poverty: ethical consideration about the acquisition of wealth and the work of religious charities to alleviate poverty.</a:t>
            </a:r>
          </a:p>
        </p:txBody>
      </p:sp>
    </p:spTree>
    <p:extLst>
      <p:ext uri="{BB962C8B-B14F-4D97-AF65-F5344CB8AC3E}">
        <p14:creationId xmlns:p14="http://schemas.microsoft.com/office/powerpoint/2010/main" val="2903549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191" name="Google Shape;191;p23"/>
          <p:cNvSpPr txBox="1"/>
          <p:nvPr/>
        </p:nvSpPr>
        <p:spPr>
          <a:xfrm>
            <a:off x="409625" y="1024026"/>
            <a:ext cx="11433000" cy="5481600"/>
          </a:xfrm>
          <a:prstGeom prst="rect">
            <a:avLst/>
          </a:prstGeom>
          <a:noFill/>
          <a:ln>
            <a:noFill/>
          </a:ln>
        </p:spPr>
        <p:txBody>
          <a:bodyPr spcFirstLastPara="1" wrap="square" lIns="91425" tIns="45700" rIns="91425" bIns="45700" anchor="t" anchorCtr="0">
            <a:noAutofit/>
          </a:bodyPr>
          <a:lstStyle/>
          <a:p>
            <a:r>
              <a:rPr lang="en-GB" sz="2400" dirty="0">
                <a:latin typeface="Dekko" panose="020B0604020202020204" charset="0"/>
                <a:cs typeface="Dekko" panose="020B0604020202020204" charset="0"/>
              </a:rPr>
              <a:t>Assessment Criteria:</a:t>
            </a:r>
          </a:p>
          <a:p>
            <a:br>
              <a:rPr lang="en-GB" sz="2400" dirty="0">
                <a:latin typeface="Dekko" panose="020B0604020202020204" charset="0"/>
                <a:cs typeface="Dekko" panose="020B0604020202020204" charset="0"/>
              </a:rPr>
            </a:br>
            <a:r>
              <a:rPr lang="en-GB" sz="2400" dirty="0">
                <a:latin typeface="Dekko" panose="020B0604020202020204" charset="0"/>
                <a:cs typeface="Dekko" panose="020B0604020202020204" charset="0"/>
              </a:rPr>
              <a:t>There is no coursework, meaning that RS is 100% exam based. </a:t>
            </a:r>
          </a:p>
          <a:p>
            <a:br>
              <a:rPr lang="en-GB" sz="2400" dirty="0">
                <a:latin typeface="Dekko" panose="020B0604020202020204" charset="0"/>
                <a:cs typeface="Dekko" panose="020B0604020202020204" charset="0"/>
              </a:rPr>
            </a:br>
            <a:r>
              <a:rPr lang="en-GB" sz="2400" dirty="0">
                <a:latin typeface="Dekko" panose="020B0604020202020204" charset="0"/>
                <a:cs typeface="Dekko" panose="020B0604020202020204" charset="0"/>
              </a:rPr>
              <a:t>Pupils sit </a:t>
            </a:r>
            <a:r>
              <a:rPr lang="en-GB" sz="2400" b="1" dirty="0">
                <a:latin typeface="Dekko" panose="020B0604020202020204" charset="0"/>
                <a:cs typeface="Dekko" panose="020B0604020202020204" charset="0"/>
              </a:rPr>
              <a:t>two</a:t>
            </a:r>
            <a:r>
              <a:rPr lang="en-GB" sz="2400" dirty="0">
                <a:latin typeface="Dekko" panose="020B0604020202020204" charset="0"/>
                <a:cs typeface="Dekko" panose="020B0604020202020204" charset="0"/>
              </a:rPr>
              <a:t> exams, which are both 2 hours each. </a:t>
            </a:r>
          </a:p>
          <a:p>
            <a:endParaRPr lang="en-GB" sz="2400" dirty="0">
              <a:latin typeface="Dekko" panose="020B0604020202020204" charset="0"/>
              <a:cs typeface="Dekko" panose="020B0604020202020204" charset="0"/>
            </a:endParaRPr>
          </a:p>
          <a:p>
            <a:r>
              <a:rPr lang="en-GB" sz="2400" dirty="0">
                <a:latin typeface="Dekko" panose="020B0604020202020204" charset="0"/>
                <a:cs typeface="Dekko" panose="020B0604020202020204" charset="0"/>
              </a:rPr>
              <a:t>Unit 1 – end of year 10</a:t>
            </a:r>
          </a:p>
          <a:p>
            <a:r>
              <a:rPr lang="en-GB" sz="2400" dirty="0">
                <a:latin typeface="Dekko" panose="020B0604020202020204" charset="0"/>
                <a:cs typeface="Dekko" panose="020B0604020202020204" charset="0"/>
              </a:rPr>
              <a:t>Unit 2 – end of year 11</a:t>
            </a:r>
          </a:p>
          <a:p>
            <a:br>
              <a:rPr lang="en-GB" sz="2400" dirty="0">
                <a:latin typeface="Dekko" panose="020B0604020202020204" charset="0"/>
                <a:cs typeface="Dekko" panose="020B0604020202020204" charset="0"/>
              </a:rPr>
            </a:br>
            <a:r>
              <a:rPr lang="en-GB" sz="2400" dirty="0">
                <a:latin typeface="Dekko" panose="020B0604020202020204" charset="0"/>
                <a:cs typeface="Dekko" panose="020B0604020202020204" charset="0"/>
              </a:rPr>
              <a:t>Each exam is broken down into the four units of study, and again into four types of questions:</a:t>
            </a:r>
          </a:p>
          <a:p>
            <a:r>
              <a:rPr lang="en-GB" sz="2400" dirty="0">
                <a:latin typeface="Dekko" panose="020B0604020202020204" charset="0"/>
                <a:cs typeface="Dekko" panose="020B0604020202020204" charset="0"/>
              </a:rPr>
              <a:t>2 Marks - Key Definitions</a:t>
            </a:r>
          </a:p>
          <a:p>
            <a:r>
              <a:rPr lang="en-GB" sz="2400" dirty="0">
                <a:latin typeface="Dekko" panose="020B0604020202020204" charset="0"/>
                <a:cs typeface="Dekko" panose="020B0604020202020204" charset="0"/>
              </a:rPr>
              <a:t>5 Marks - Describe</a:t>
            </a:r>
          </a:p>
          <a:p>
            <a:r>
              <a:rPr lang="en-GB" sz="2400" dirty="0">
                <a:latin typeface="Dekko" panose="020B0604020202020204" charset="0"/>
                <a:cs typeface="Dekko" panose="020B0604020202020204" charset="0"/>
              </a:rPr>
              <a:t>8 Marks - Explain</a:t>
            </a:r>
          </a:p>
          <a:p>
            <a:r>
              <a:rPr lang="en-GB" sz="2400" dirty="0">
                <a:latin typeface="Dekko" panose="020B0604020202020204" charset="0"/>
                <a:cs typeface="Dekko" panose="020B0604020202020204" charset="0"/>
              </a:rPr>
              <a:t>15 Marks - Evaluate </a:t>
            </a:r>
          </a:p>
          <a:p>
            <a:br>
              <a:rPr lang="en-GB" sz="2000" dirty="0"/>
            </a:br>
            <a:endParaRPr sz="2000" i="0" u="none" strike="noStrike" cap="none" dirty="0">
              <a:solidFill>
                <a:srgbClr val="0C0C0C"/>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4546175"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97" name="Google Shape;197;p24"/>
          <p:cNvSpPr txBox="1"/>
          <p:nvPr/>
        </p:nvSpPr>
        <p:spPr>
          <a:xfrm>
            <a:off x="252309" y="955822"/>
            <a:ext cx="11433000" cy="5481600"/>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r>
              <a:rPr lang="en-GB" sz="4000" i="0" u="none" strike="noStrike" cap="none" dirty="0">
                <a:solidFill>
                  <a:srgbClr val="0C0C0C"/>
                </a:solidFill>
                <a:latin typeface="Dekko" panose="020B0604020202020204" charset="0"/>
                <a:ea typeface="Architects Daughter"/>
                <a:cs typeface="Dekko" panose="020B0604020202020204" charset="0"/>
                <a:sym typeface="Architects Daughter"/>
              </a:rPr>
              <a:t>Miss </a:t>
            </a:r>
            <a:r>
              <a:rPr lang="en-GB" sz="4000" dirty="0">
                <a:solidFill>
                  <a:srgbClr val="0C0C0C"/>
                </a:solidFill>
                <a:latin typeface="Dekko" panose="020B0604020202020204" charset="0"/>
                <a:ea typeface="Architects Daughter"/>
                <a:cs typeface="Dekko" panose="020B0604020202020204" charset="0"/>
                <a:sym typeface="Architects Daughter"/>
              </a:rPr>
              <a:t>Williams</a:t>
            </a:r>
            <a:r>
              <a:rPr lang="en-GB" sz="4000" i="0" u="none" strike="noStrike" cap="none" dirty="0">
                <a:solidFill>
                  <a:srgbClr val="0C0C0C"/>
                </a:solidFill>
                <a:latin typeface="Dekko" panose="020B0604020202020204" charset="0"/>
                <a:ea typeface="Architects Daughter"/>
                <a:cs typeface="Dekko" panose="020B0604020202020204" charset="0"/>
                <a:sym typeface="Architects Daughter"/>
              </a:rPr>
              <a:t> is the Head of Department for Religious Studies</a:t>
            </a:r>
            <a:r>
              <a:rPr lang="en-GB" sz="4000" dirty="0">
                <a:solidFill>
                  <a:srgbClr val="0C0C0C"/>
                </a:solidFill>
                <a:latin typeface="Dekko" panose="020B0604020202020204" charset="0"/>
                <a:ea typeface="Architects Daughter"/>
                <a:cs typeface="Dekko" panose="020B0604020202020204" charset="0"/>
                <a:sym typeface="Architects Daughter"/>
              </a:rPr>
              <a:t> and Miss Morris is a subject specialist for Religious Studies.</a:t>
            </a:r>
            <a:endParaRPr lang="en-GB" sz="4000" i="0" u="none" strike="noStrike" cap="none" dirty="0">
              <a:solidFill>
                <a:srgbClr val="0C0C0C"/>
              </a:solidFill>
              <a:latin typeface="Dekko" panose="020B0604020202020204" charset="0"/>
              <a:ea typeface="Architects Daughter"/>
              <a:cs typeface="Dekko" panose="020B0604020202020204" charset="0"/>
              <a:sym typeface="Architects Daughter"/>
            </a:endParaRPr>
          </a:p>
          <a:p>
            <a:pPr marL="285750" marR="0" lvl="0" indent="-158750" algn="l" rtl="0">
              <a:lnSpc>
                <a:spcPct val="125000"/>
              </a:lnSpc>
              <a:spcBef>
                <a:spcPts val="0"/>
              </a:spcBef>
              <a:spcAft>
                <a:spcPts val="0"/>
              </a:spcAft>
              <a:buClr>
                <a:srgbClr val="01AFD1"/>
              </a:buClr>
              <a:buSzPts val="2000"/>
              <a:buFont typeface="Arial"/>
              <a:buNone/>
            </a:pPr>
            <a:r>
              <a:rPr lang="en-GB" sz="4000" dirty="0">
                <a:solidFill>
                  <a:srgbClr val="0C0C0C"/>
                </a:solidFill>
                <a:latin typeface="Dekko" panose="020B0604020202020204" charset="0"/>
                <a:ea typeface="Architects Daughter"/>
                <a:cs typeface="Dekko" panose="020B0604020202020204" charset="0"/>
                <a:sym typeface="Architects Daughter"/>
              </a:rPr>
              <a:t>E</a:t>
            </a:r>
            <a:r>
              <a:rPr lang="en-GB" sz="4000" i="0" u="none" strike="noStrike" cap="none" dirty="0">
                <a:solidFill>
                  <a:srgbClr val="0C0C0C"/>
                </a:solidFill>
                <a:latin typeface="Dekko" panose="020B0604020202020204" charset="0"/>
                <a:ea typeface="Architects Daughter"/>
                <a:cs typeface="Dekko" panose="020B0604020202020204" charset="0"/>
                <a:sym typeface="Architects Daughter"/>
              </a:rPr>
              <a:t>xam classes will be taught by either Miss Williams or Miss Morris</a:t>
            </a:r>
            <a:endParaRPr sz="4000" i="0" u="none" strike="noStrike" cap="none" dirty="0">
              <a:solidFill>
                <a:srgbClr val="0C0C0C"/>
              </a:solidFill>
              <a:latin typeface="Dekko" panose="020B0604020202020204" charset="0"/>
              <a:ea typeface="Architects Daughter"/>
              <a:cs typeface="Dekko" panose="020B0604020202020204" charset="0"/>
              <a:sym typeface="Architects Daughter"/>
            </a:endParaRPr>
          </a:p>
        </p:txBody>
      </p:sp>
      <p:pic>
        <p:nvPicPr>
          <p:cNvPr id="3" name="Picture 2"/>
          <p:cNvPicPr>
            <a:picLocks noChangeAspect="1"/>
          </p:cNvPicPr>
          <p:nvPr/>
        </p:nvPicPr>
        <p:blipFill>
          <a:blip r:embed="rId3"/>
          <a:stretch>
            <a:fillRect/>
          </a:stretch>
        </p:blipFill>
        <p:spPr>
          <a:xfrm>
            <a:off x="9175955" y="3696622"/>
            <a:ext cx="3161378" cy="3161378"/>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6030" b="100000" l="4774" r="96734">
                        <a14:foregroundMark x1="17337" y1="46734" x2="17337" y2="46734"/>
                        <a14:foregroundMark x1="16332" y1="41709" x2="15327" y2="36935"/>
                        <a14:foregroundMark x1="14573" y1="34422" x2="14824" y2="28643"/>
                        <a14:foregroundMark x1="27638" y1="32915" x2="25377" y2="59548"/>
                        <a14:foregroundMark x1="14573" y1="61307" x2="16080" y2="46985"/>
                        <a14:foregroundMark x1="34422" y1="60302" x2="38945" y2="41709"/>
                        <a14:foregroundMark x1="69095" y1="69347" x2="69095" y2="69347"/>
                        <a14:foregroundMark x1="68342" y1="67839" x2="68342" y2="67839"/>
                        <a14:foregroundMark x1="74121" y1="68593" x2="65829" y2="66080"/>
                        <a14:foregroundMark x1="33668" y1="66332" x2="33668" y2="66332"/>
                        <a14:foregroundMark x1="35176" y1="67839" x2="35176" y2="67839"/>
                        <a14:foregroundMark x1="38693" y1="59296" x2="38693" y2="59296"/>
                        <a14:foregroundMark x1="25377" y1="34171" x2="25377" y2="34171"/>
                        <a14:foregroundMark x1="25377" y1="34171" x2="21608" y2="53518"/>
                        <a14:foregroundMark x1="10804" y1="28392" x2="10804" y2="28392"/>
                        <a14:foregroundMark x1="10804" y1="28392" x2="10804" y2="28392"/>
                        <a14:foregroundMark x1="10804" y1="28392" x2="11558" y2="36432"/>
                        <a14:foregroundMark x1="17085" y1="28392" x2="18844" y2="38442"/>
                        <a14:foregroundMark x1="31910" y1="29648" x2="31910" y2="29648"/>
                        <a14:foregroundMark x1="31910" y1="31156" x2="28392" y2="50251"/>
                        <a14:foregroundMark x1="37186" y1="39950" x2="42965" y2="39950"/>
                        <a14:foregroundMark x1="41206" y1="51508" x2="41206" y2="51508"/>
                        <a14:foregroundMark x1="31156" y1="69095" x2="31156" y2="69095"/>
                        <a14:foregroundMark x1="12312" y1="53266" x2="12312" y2="53266"/>
                        <a14:backgroundMark x1="39196" y1="58543" x2="39196" y2="58543"/>
                        <a14:backgroundMark x1="33668" y1="42714" x2="33668" y2="42714"/>
                      </a14:backgroundRemoval>
                    </a14:imgEffect>
                  </a14:imgLayer>
                </a14:imgProps>
              </a:ext>
              <a:ext uri="{28A0092B-C50C-407E-A947-70E740481C1C}">
                <a14:useLocalDpi xmlns:a14="http://schemas.microsoft.com/office/drawing/2010/main" val="0"/>
              </a:ext>
            </a:extLst>
          </a:blip>
          <a:stretch>
            <a:fillRect/>
          </a:stretch>
        </p:blipFill>
        <p:spPr>
          <a:xfrm>
            <a:off x="6113532" y="3370005"/>
            <a:ext cx="3295939" cy="32959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203" name="Google Shape;203;p25"/>
          <p:cNvSpPr txBox="1"/>
          <p:nvPr/>
        </p:nvSpPr>
        <p:spPr>
          <a:xfrm>
            <a:off x="537444" y="1024026"/>
            <a:ext cx="4968619" cy="5481600"/>
          </a:xfrm>
          <a:prstGeom prst="rect">
            <a:avLst/>
          </a:prstGeom>
          <a:noFill/>
          <a:ln>
            <a:noFill/>
            <a:prstDash val="lgDash"/>
          </a:ln>
        </p:spPr>
        <p:txBody>
          <a:bodyPr spcFirstLastPara="1" wrap="square" lIns="91425" tIns="45700" rIns="91425" bIns="45700" anchor="t" anchorCtr="0">
            <a:noAutofit/>
          </a:bodyPr>
          <a:lstStyle/>
          <a:p>
            <a:r>
              <a:rPr lang="en-GB" sz="2200" b="1" u="sng" dirty="0">
                <a:solidFill>
                  <a:schemeClr val="bg1"/>
                </a:solidFill>
                <a:latin typeface="Dekko" panose="020B0604020202020204" charset="0"/>
                <a:cs typeface="Dekko" panose="020B0604020202020204" charset="0"/>
              </a:rPr>
              <a:t>How Religious Studies will help you in the future</a:t>
            </a:r>
            <a:endParaRPr lang="en-GB" sz="2200" dirty="0">
              <a:solidFill>
                <a:schemeClr val="bg1"/>
              </a:solidFill>
              <a:latin typeface="Dekko" panose="020B0604020202020204" charset="0"/>
              <a:cs typeface="Dekko" panose="020B0604020202020204" charset="0"/>
            </a:endParaRPr>
          </a:p>
          <a:p>
            <a:br>
              <a:rPr lang="en-GB" sz="2200" dirty="0">
                <a:solidFill>
                  <a:schemeClr val="bg1"/>
                </a:solidFill>
                <a:latin typeface="Dekko" panose="020B0604020202020204" charset="0"/>
                <a:cs typeface="Dekko" panose="020B0604020202020204" charset="0"/>
              </a:rPr>
            </a:br>
            <a:r>
              <a:rPr lang="en-GB" sz="2200" dirty="0">
                <a:solidFill>
                  <a:schemeClr val="bg1"/>
                </a:solidFill>
                <a:latin typeface="Dekko" panose="020B0604020202020204" charset="0"/>
                <a:cs typeface="Dekko" panose="020B0604020202020204" charset="0"/>
              </a:rPr>
              <a:t>Aside from the fact that you will have developed a knowledge and understanding of differing beliefs, teachings and practices, Religious Studies also helps you to develop a number of skills including:</a:t>
            </a:r>
          </a:p>
          <a:p>
            <a:br>
              <a:rPr lang="en-GB" sz="2200" dirty="0">
                <a:solidFill>
                  <a:schemeClr val="bg1"/>
                </a:solidFill>
                <a:latin typeface="Dekko" panose="020B0604020202020204" charset="0"/>
                <a:cs typeface="Dekko" panose="020B0604020202020204" charset="0"/>
              </a:rPr>
            </a:br>
            <a:r>
              <a:rPr lang="en-GB" sz="2200" dirty="0">
                <a:solidFill>
                  <a:schemeClr val="bg1"/>
                </a:solidFill>
                <a:latin typeface="Dekko" panose="020B0604020202020204" charset="0"/>
                <a:cs typeface="Dekko" panose="020B0604020202020204" charset="0"/>
              </a:rPr>
              <a:t>*Empathy</a:t>
            </a:r>
          </a:p>
          <a:p>
            <a:r>
              <a:rPr lang="en-GB" sz="2200" dirty="0">
                <a:solidFill>
                  <a:schemeClr val="bg1"/>
                </a:solidFill>
                <a:latin typeface="Dekko" panose="020B0604020202020204" charset="0"/>
                <a:cs typeface="Dekko" panose="020B0604020202020204" charset="0"/>
              </a:rPr>
              <a:t>*The ability to evaluate </a:t>
            </a:r>
          </a:p>
          <a:p>
            <a:r>
              <a:rPr lang="en-GB" sz="2200" dirty="0">
                <a:solidFill>
                  <a:schemeClr val="bg1"/>
                </a:solidFill>
                <a:latin typeface="Dekko" panose="020B0604020202020204" charset="0"/>
                <a:cs typeface="Dekko" panose="020B0604020202020204" charset="0"/>
              </a:rPr>
              <a:t>*How do demonstrate your knowledge and understanding</a:t>
            </a:r>
          </a:p>
          <a:p>
            <a:r>
              <a:rPr lang="en-GB" sz="2200" dirty="0">
                <a:solidFill>
                  <a:schemeClr val="bg1"/>
                </a:solidFill>
                <a:latin typeface="Dekko" panose="020B0604020202020204" charset="0"/>
                <a:cs typeface="Dekko" panose="020B0604020202020204" charset="0"/>
              </a:rPr>
              <a:t>*The ability to construct an argument</a:t>
            </a:r>
          </a:p>
          <a:p>
            <a:r>
              <a:rPr lang="en-GB" sz="2200" dirty="0">
                <a:solidFill>
                  <a:schemeClr val="bg1"/>
                </a:solidFill>
                <a:latin typeface="Dekko" panose="020B0604020202020204" charset="0"/>
                <a:cs typeface="Dekko" panose="020B0604020202020204" charset="0"/>
              </a:rPr>
              <a:t>(to name a few!)</a:t>
            </a:r>
          </a:p>
          <a:p>
            <a:br>
              <a:rPr lang="en-GB" sz="2000" dirty="0">
                <a:solidFill>
                  <a:schemeClr val="bg1"/>
                </a:solidFill>
              </a:rPr>
            </a:br>
            <a:endParaRPr sz="2000" i="0" u="none" strike="noStrike" cap="none" dirty="0">
              <a:solidFill>
                <a:schemeClr val="bg1"/>
              </a:solidFill>
              <a:latin typeface="Architects Daughter"/>
              <a:ea typeface="Architects Daughter"/>
              <a:cs typeface="Architects Daughter"/>
              <a:sym typeface="Architects Daughter"/>
            </a:endParaRPr>
          </a:p>
        </p:txBody>
      </p:sp>
      <p:sp>
        <p:nvSpPr>
          <p:cNvPr id="4" name="Google Shape;203;p25"/>
          <p:cNvSpPr txBox="1"/>
          <p:nvPr/>
        </p:nvSpPr>
        <p:spPr>
          <a:xfrm>
            <a:off x="6545668" y="1024026"/>
            <a:ext cx="4795843" cy="5481600"/>
          </a:xfrm>
          <a:prstGeom prst="rect">
            <a:avLst/>
          </a:prstGeom>
          <a:noFill/>
          <a:ln>
            <a:noFill/>
          </a:ln>
        </p:spPr>
        <p:txBody>
          <a:bodyPr spcFirstLastPara="1" wrap="square" lIns="91425" tIns="45700" rIns="91425" bIns="45700" anchor="t" anchorCtr="0">
            <a:noAutofit/>
          </a:bodyPr>
          <a:lstStyle/>
          <a:p>
            <a:r>
              <a:rPr lang="en-GB" sz="2200" b="1" u="sng" dirty="0">
                <a:solidFill>
                  <a:schemeClr val="bg1"/>
                </a:solidFill>
                <a:latin typeface="Dekko" panose="020B0604020202020204" charset="0"/>
                <a:cs typeface="Dekko" panose="020B0604020202020204" charset="0"/>
              </a:rPr>
              <a:t>Future Careers</a:t>
            </a:r>
            <a:endParaRPr lang="en-GB" sz="2200" dirty="0">
              <a:solidFill>
                <a:schemeClr val="bg1"/>
              </a:solidFill>
              <a:latin typeface="Dekko" panose="020B0604020202020204" charset="0"/>
              <a:cs typeface="Dekko" panose="020B0604020202020204" charset="0"/>
            </a:endParaRPr>
          </a:p>
          <a:p>
            <a:r>
              <a:rPr lang="en-GB" sz="2200" dirty="0">
                <a:solidFill>
                  <a:schemeClr val="bg1"/>
                </a:solidFill>
                <a:latin typeface="Dekko" panose="020B0604020202020204" charset="0"/>
                <a:cs typeface="Dekko" panose="020B0604020202020204" charset="0"/>
              </a:rPr>
              <a:t>Essentially, Religious Studies can help you with any career in which you have to have contact with people!</a:t>
            </a:r>
          </a:p>
          <a:p>
            <a:endParaRPr lang="en-GB" sz="2200" dirty="0">
              <a:solidFill>
                <a:schemeClr val="bg1"/>
              </a:solidFill>
              <a:latin typeface="Dekko" panose="020B0604020202020204" charset="0"/>
              <a:cs typeface="Dekko" panose="020B0604020202020204" charset="0"/>
            </a:endParaRPr>
          </a:p>
          <a:p>
            <a:pPr fontAlgn="base"/>
            <a:r>
              <a:rPr lang="en-GB" sz="2200" dirty="0">
                <a:solidFill>
                  <a:schemeClr val="bg1"/>
                </a:solidFill>
                <a:latin typeface="Dekko" panose="020B0604020202020204" charset="0"/>
                <a:cs typeface="Dekko" panose="020B0604020202020204" charset="0"/>
              </a:rPr>
              <a:t>Air Cabin Crew</a:t>
            </a:r>
          </a:p>
          <a:p>
            <a:pPr fontAlgn="base"/>
            <a:r>
              <a:rPr lang="en-GB" sz="2200" dirty="0">
                <a:solidFill>
                  <a:schemeClr val="bg1"/>
                </a:solidFill>
                <a:latin typeface="Dekko" panose="020B0604020202020204" charset="0"/>
                <a:cs typeface="Dekko" panose="020B0604020202020204" charset="0"/>
              </a:rPr>
              <a:t>Chef</a:t>
            </a:r>
          </a:p>
          <a:p>
            <a:pPr fontAlgn="base"/>
            <a:r>
              <a:rPr lang="en-GB" sz="2200" dirty="0">
                <a:solidFill>
                  <a:schemeClr val="bg1"/>
                </a:solidFill>
                <a:latin typeface="Dekko" panose="020B0604020202020204" charset="0"/>
                <a:cs typeface="Dekko" panose="020B0604020202020204" charset="0"/>
              </a:rPr>
              <a:t>Human Resources</a:t>
            </a:r>
          </a:p>
          <a:p>
            <a:pPr fontAlgn="base"/>
            <a:r>
              <a:rPr lang="en-GB" sz="2200" dirty="0">
                <a:solidFill>
                  <a:schemeClr val="bg1"/>
                </a:solidFill>
                <a:latin typeface="Dekko" panose="020B0604020202020204" charset="0"/>
                <a:cs typeface="Dekko" panose="020B0604020202020204" charset="0"/>
              </a:rPr>
              <a:t>Journalist</a:t>
            </a:r>
          </a:p>
          <a:p>
            <a:pPr fontAlgn="base"/>
            <a:r>
              <a:rPr lang="en-GB" sz="2200" dirty="0">
                <a:solidFill>
                  <a:schemeClr val="bg1"/>
                </a:solidFill>
                <a:latin typeface="Dekko" panose="020B0604020202020204" charset="0"/>
                <a:cs typeface="Dekko" panose="020B0604020202020204" charset="0"/>
              </a:rPr>
              <a:t>Law</a:t>
            </a:r>
          </a:p>
          <a:p>
            <a:pPr fontAlgn="base"/>
            <a:r>
              <a:rPr lang="en-GB" sz="2200" dirty="0">
                <a:solidFill>
                  <a:schemeClr val="bg1"/>
                </a:solidFill>
                <a:latin typeface="Dekko" panose="020B0604020202020204" charset="0"/>
                <a:cs typeface="Dekko" panose="020B0604020202020204" charset="0"/>
              </a:rPr>
              <a:t>Medicine (Dr, Nurse, Health Visitor, Physiotherapist, Carer </a:t>
            </a:r>
            <a:r>
              <a:rPr lang="en-GB" sz="2200" dirty="0" err="1">
                <a:solidFill>
                  <a:schemeClr val="bg1"/>
                </a:solidFill>
                <a:latin typeface="Dekko" panose="020B0604020202020204" charset="0"/>
                <a:cs typeface="Dekko" panose="020B0604020202020204" charset="0"/>
              </a:rPr>
              <a:t>etc</a:t>
            </a:r>
            <a:r>
              <a:rPr lang="en-GB" sz="2200" dirty="0">
                <a:solidFill>
                  <a:schemeClr val="bg1"/>
                </a:solidFill>
                <a:latin typeface="Dekko" panose="020B0604020202020204" charset="0"/>
                <a:cs typeface="Dekko" panose="020B0604020202020204" charset="0"/>
              </a:rPr>
              <a:t>)</a:t>
            </a:r>
          </a:p>
          <a:p>
            <a:pPr fontAlgn="base"/>
            <a:r>
              <a:rPr lang="en-GB" sz="2200" dirty="0">
                <a:solidFill>
                  <a:schemeClr val="bg1"/>
                </a:solidFill>
                <a:latin typeface="Dekko" panose="020B0604020202020204" charset="0"/>
                <a:cs typeface="Dekko" panose="020B0604020202020204" charset="0"/>
              </a:rPr>
              <a:t>Police</a:t>
            </a:r>
          </a:p>
          <a:p>
            <a:pPr fontAlgn="base"/>
            <a:r>
              <a:rPr lang="en-GB" sz="2200" dirty="0">
                <a:solidFill>
                  <a:schemeClr val="bg1"/>
                </a:solidFill>
                <a:latin typeface="Dekko" panose="020B0604020202020204" charset="0"/>
                <a:cs typeface="Dekko" panose="020B0604020202020204" charset="0"/>
              </a:rPr>
              <a:t>Social Worker</a:t>
            </a:r>
          </a:p>
          <a:p>
            <a:pPr fontAlgn="base"/>
            <a:r>
              <a:rPr lang="en-GB" sz="2200" dirty="0">
                <a:solidFill>
                  <a:schemeClr val="bg1"/>
                </a:solidFill>
                <a:latin typeface="Dekko" panose="020B0604020202020204" charset="0"/>
                <a:cs typeface="Dekko" panose="020B0604020202020204" charset="0"/>
              </a:rPr>
              <a:t>Teacher</a:t>
            </a:r>
          </a:p>
          <a:p>
            <a:pPr fontAlgn="base"/>
            <a:r>
              <a:rPr lang="en-GB" sz="2200" dirty="0">
                <a:solidFill>
                  <a:schemeClr val="bg1"/>
                </a:solidFill>
                <a:latin typeface="Dekko" panose="020B0604020202020204" charset="0"/>
                <a:cs typeface="Dekko" panose="020B0604020202020204" charset="0"/>
              </a:rPr>
              <a:t>Teaching Assistant</a:t>
            </a:r>
          </a:p>
          <a:p>
            <a:endParaRPr sz="2000" i="0" u="none" strike="noStrike" cap="none" dirty="0">
              <a:solidFill>
                <a:schemeClr val="bg1"/>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p:nvPr/>
        </p:nvSpPr>
        <p:spPr>
          <a:xfrm>
            <a:off x="330341" y="953442"/>
            <a:ext cx="11433000" cy="5481600"/>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endParaRPr sz="2000" i="0" u="none" strike="noStrike" cap="none" dirty="0">
              <a:solidFill>
                <a:srgbClr val="0C0C0C"/>
              </a:solidFill>
              <a:latin typeface="Architects Daughter"/>
              <a:ea typeface="Architects Daughter"/>
              <a:cs typeface="Architects Daughter"/>
              <a:sym typeface="Architects Daughter"/>
            </a:endParaRPr>
          </a:p>
        </p:txBody>
      </p:sp>
      <p:sp>
        <p:nvSpPr>
          <p:cNvPr id="209" name="Google Shape;209;p26"/>
          <p:cNvSpPr txBox="1"/>
          <p:nvPr/>
        </p:nvSpPr>
        <p:spPr>
          <a:xfrm>
            <a:off x="8279693" y="40655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views</a:t>
            </a:r>
            <a:endParaRPr sz="2400" dirty="0">
              <a:latin typeface="Dekko"/>
              <a:ea typeface="Dekko"/>
              <a:cs typeface="Dekko"/>
              <a:sym typeface="Dekko"/>
            </a:endParaRPr>
          </a:p>
        </p:txBody>
      </p:sp>
      <p:sp>
        <p:nvSpPr>
          <p:cNvPr id="4" name="Google Shape;203;p25"/>
          <p:cNvSpPr txBox="1"/>
          <p:nvPr/>
        </p:nvSpPr>
        <p:spPr>
          <a:xfrm>
            <a:off x="810706" y="1505207"/>
            <a:ext cx="4742479" cy="1679845"/>
          </a:xfrm>
          <a:prstGeom prst="rect">
            <a:avLst/>
          </a:prstGeom>
          <a:noFill/>
          <a:ln>
            <a:noFill/>
            <a:prstDash val="lgDash"/>
          </a:ln>
        </p:spPr>
        <p:txBody>
          <a:bodyPr spcFirstLastPara="1" wrap="square" lIns="91425" tIns="45700" rIns="91425" bIns="45700" anchor="t" anchorCtr="0">
            <a:noAutofit/>
          </a:bodyPr>
          <a:lstStyle/>
          <a:p>
            <a:pPr algn="ctr"/>
            <a:br>
              <a:rPr lang="en-GB" sz="2000" dirty="0"/>
            </a:br>
            <a:r>
              <a:rPr lang="en-GB" sz="2400" dirty="0">
                <a:solidFill>
                  <a:srgbClr val="002060"/>
                </a:solidFill>
                <a:latin typeface="Dekko" panose="020B0604020202020204" charset="0"/>
                <a:cs typeface="Dekko" panose="020B0604020202020204" charset="0"/>
              </a:rPr>
              <a:t>“Religious Studies gives you an understanding about other religions and about other people opinions”</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5" name="Google Shape;203;p25"/>
          <p:cNvSpPr txBox="1"/>
          <p:nvPr/>
        </p:nvSpPr>
        <p:spPr>
          <a:xfrm>
            <a:off x="6187340" y="1628267"/>
            <a:ext cx="5557268" cy="1679845"/>
          </a:xfrm>
          <a:prstGeom prst="rect">
            <a:avLst/>
          </a:prstGeom>
          <a:noFill/>
          <a:ln>
            <a:noFill/>
            <a:prstDash val="lgDash"/>
          </a:ln>
        </p:spPr>
        <p:txBody>
          <a:bodyPr spcFirstLastPara="1" wrap="square" lIns="91425" tIns="45700" rIns="91425" bIns="45700" anchor="t" anchorCtr="0">
            <a:noAutofit/>
          </a:bodyPr>
          <a:lstStyle/>
          <a:p>
            <a:pPr algn="ctr"/>
            <a:r>
              <a:rPr lang="en-GB" sz="2400" dirty="0">
                <a:solidFill>
                  <a:schemeClr val="accent6">
                    <a:lumMod val="75000"/>
                  </a:schemeClr>
                </a:solidFill>
                <a:latin typeface="Dekko" panose="020B0604020202020204" charset="0"/>
                <a:cs typeface="Dekko" panose="020B0604020202020204" charset="0"/>
              </a:rPr>
              <a:t>“Religious Studies is brilliant at GCSE because you learn how to discuss and learn about other cultures. Manu universities and colleges look for this GCSE”</a:t>
            </a:r>
            <a:endParaRPr sz="2400" i="0" u="none" strike="noStrike" cap="none" dirty="0">
              <a:solidFill>
                <a:schemeClr val="accent6">
                  <a:lumMod val="75000"/>
                </a:schemeClr>
              </a:solidFill>
              <a:latin typeface="Dekko" panose="020B0604020202020204" charset="0"/>
              <a:ea typeface="Architects Daughter"/>
              <a:cs typeface="Dekko" panose="020B0604020202020204" charset="0"/>
              <a:sym typeface="Architects Daughter"/>
            </a:endParaRPr>
          </a:p>
        </p:txBody>
      </p:sp>
      <p:sp>
        <p:nvSpPr>
          <p:cNvPr id="6" name="Google Shape;203;p25"/>
          <p:cNvSpPr txBox="1"/>
          <p:nvPr/>
        </p:nvSpPr>
        <p:spPr>
          <a:xfrm>
            <a:off x="377950" y="3185052"/>
            <a:ext cx="5069121" cy="1679845"/>
          </a:xfrm>
          <a:prstGeom prst="rect">
            <a:avLst/>
          </a:prstGeom>
          <a:noFill/>
          <a:ln>
            <a:noFill/>
            <a:prstDash val="lgDash"/>
          </a:ln>
        </p:spPr>
        <p:txBody>
          <a:bodyPr spcFirstLastPara="1" wrap="square" lIns="91425" tIns="45700" rIns="91425" bIns="45700" anchor="t" anchorCtr="0">
            <a:noAutofit/>
          </a:bodyPr>
          <a:lstStyle/>
          <a:p>
            <a:pPr algn="ctr"/>
            <a:r>
              <a:rPr lang="en-GB" sz="2400" dirty="0">
                <a:solidFill>
                  <a:srgbClr val="008080"/>
                </a:solidFill>
                <a:latin typeface="Dekko" panose="020B0604020202020204" charset="0"/>
                <a:cs typeface="Dekko" panose="020B0604020202020204" charset="0"/>
              </a:rPr>
              <a:t>“Religious Studies gives you the opportunity to learn about different views in the world.  It allows you to express your opinion and develop your debating skills.  It is extremely interesting and gives you an open mind”</a:t>
            </a:r>
            <a:endParaRPr sz="2400" i="0" u="none" strike="noStrike" cap="none" dirty="0">
              <a:solidFill>
                <a:srgbClr val="008080"/>
              </a:solidFill>
              <a:latin typeface="Dekko" panose="020B0604020202020204" charset="0"/>
              <a:ea typeface="Architects Daughter"/>
              <a:cs typeface="Dekko" panose="020B0604020202020204" charset="0"/>
              <a:sym typeface="Architects Daughter"/>
            </a:endParaRPr>
          </a:p>
        </p:txBody>
      </p:sp>
      <p:sp>
        <p:nvSpPr>
          <p:cNvPr id="7" name="Google Shape;203;p25"/>
          <p:cNvSpPr txBox="1"/>
          <p:nvPr/>
        </p:nvSpPr>
        <p:spPr>
          <a:xfrm>
            <a:off x="6519703" y="3403211"/>
            <a:ext cx="4742479" cy="1679845"/>
          </a:xfrm>
          <a:prstGeom prst="rect">
            <a:avLst/>
          </a:prstGeom>
          <a:noFill/>
          <a:ln>
            <a:noFill/>
            <a:prstDash val="lgDash"/>
          </a:ln>
        </p:spPr>
        <p:txBody>
          <a:bodyPr spcFirstLastPara="1" wrap="square" lIns="91425" tIns="45700" rIns="91425" bIns="45700" anchor="t" anchorCtr="0">
            <a:noAutofit/>
          </a:bodyPr>
          <a:lstStyle/>
          <a:p>
            <a:pPr algn="ctr"/>
            <a:r>
              <a:rPr lang="en-GB" sz="2400" dirty="0">
                <a:solidFill>
                  <a:srgbClr val="002060"/>
                </a:solidFill>
                <a:latin typeface="Dekko" panose="020B0604020202020204" charset="0"/>
                <a:cs typeface="Dekko" panose="020B0604020202020204" charset="0"/>
              </a:rPr>
              <a:t>“Religious Studies helps you understand other people.  It is an important qualification to have to enable you to succeed in life”</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8" name="Google Shape;203;p25"/>
          <p:cNvSpPr txBox="1"/>
          <p:nvPr/>
        </p:nvSpPr>
        <p:spPr>
          <a:xfrm>
            <a:off x="4552278" y="5178155"/>
            <a:ext cx="6076335" cy="1679845"/>
          </a:xfrm>
          <a:prstGeom prst="rect">
            <a:avLst/>
          </a:prstGeom>
          <a:noFill/>
          <a:ln>
            <a:noFill/>
            <a:prstDash val="lgDash"/>
          </a:ln>
        </p:spPr>
        <p:txBody>
          <a:bodyPr spcFirstLastPara="1" wrap="square" lIns="91425" tIns="45700" rIns="91425" bIns="45700" anchor="t" anchorCtr="0">
            <a:noAutofit/>
          </a:bodyPr>
          <a:lstStyle/>
          <a:p>
            <a:pPr algn="ctr"/>
            <a:br>
              <a:rPr lang="en-GB" sz="2000" dirty="0">
                <a:solidFill>
                  <a:srgbClr val="FFFF00"/>
                </a:solidFill>
              </a:rPr>
            </a:br>
            <a:r>
              <a:rPr lang="en-GB" sz="2400" dirty="0">
                <a:solidFill>
                  <a:schemeClr val="accent6">
                    <a:lumMod val="75000"/>
                  </a:schemeClr>
                </a:solidFill>
                <a:latin typeface="Dekko" panose="020B0604020202020204" charset="0"/>
                <a:cs typeface="Dekko" panose="020B0604020202020204" charset="0"/>
              </a:rPr>
              <a:t>“Religious Studies helps you understand what other people believe and how other people live”</a:t>
            </a:r>
            <a:endParaRPr sz="2400" i="0" u="none" strike="noStrike" cap="none" dirty="0">
              <a:solidFill>
                <a:schemeClr val="accent6">
                  <a:lumMod val="75000"/>
                </a:schemeClr>
              </a:solidFill>
              <a:latin typeface="Dekko" panose="020B0604020202020204" charset="0"/>
              <a:ea typeface="Architects Daughter"/>
              <a:cs typeface="Dekko" panose="020B0604020202020204" charset="0"/>
              <a:sym typeface="Architects Daughter"/>
            </a:endParaRPr>
          </a:p>
        </p:txBody>
      </p:sp>
      <p:sp>
        <p:nvSpPr>
          <p:cNvPr id="9" name="Google Shape;203;p25"/>
          <p:cNvSpPr txBox="1"/>
          <p:nvPr/>
        </p:nvSpPr>
        <p:spPr>
          <a:xfrm>
            <a:off x="1257394" y="691609"/>
            <a:ext cx="9822426" cy="1027400"/>
          </a:xfrm>
          <a:prstGeom prst="rect">
            <a:avLst/>
          </a:prstGeom>
          <a:noFill/>
          <a:ln>
            <a:noFill/>
            <a:prstDash val="lgDash"/>
          </a:ln>
        </p:spPr>
        <p:txBody>
          <a:bodyPr spcFirstLastPara="1" wrap="square" lIns="91425" tIns="45700" rIns="91425" bIns="45700" anchor="t" anchorCtr="0">
            <a:noAutofit/>
          </a:bodyPr>
          <a:lstStyle/>
          <a:p>
            <a:pPr algn="ctr"/>
            <a:br>
              <a:rPr lang="en-GB" sz="2000" dirty="0"/>
            </a:br>
            <a:r>
              <a:rPr lang="en-GB" sz="3200" u="sng" dirty="0">
                <a:solidFill>
                  <a:schemeClr val="tx1"/>
                </a:solidFill>
                <a:latin typeface="Dekko" panose="020B0604020202020204" charset="0"/>
                <a:cs typeface="Dekko" panose="020B0604020202020204" charset="0"/>
              </a:rPr>
              <a:t>“VIEWS OF CURRENT GCSE STUDENTS”</a:t>
            </a:r>
            <a:endParaRPr sz="2800" i="0" u="sng" strike="noStrike" cap="none" dirty="0">
              <a:solidFill>
                <a:schemeClr val="tx1"/>
              </a:solidFill>
              <a:latin typeface="Dekko" panose="020B0604020202020204" charset="0"/>
              <a:ea typeface="Architects Daughter"/>
              <a:cs typeface="Dekko" panose="020B0604020202020204" charset="0"/>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215" name="Google Shape;215;p27"/>
          <p:cNvSpPr txBox="1"/>
          <p:nvPr/>
        </p:nvSpPr>
        <p:spPr>
          <a:xfrm>
            <a:off x="478451" y="885825"/>
            <a:ext cx="11433000" cy="5481600"/>
          </a:xfrm>
          <a:prstGeom prst="rect">
            <a:avLst/>
          </a:prstGeom>
          <a:noFill/>
          <a:ln>
            <a:noFill/>
          </a:ln>
        </p:spPr>
        <p:txBody>
          <a:bodyPr spcFirstLastPara="1" wrap="square" lIns="91425" tIns="45700" rIns="91425" bIns="45700" anchor="t" anchorCtr="0">
            <a:noAutofit/>
          </a:bodyPr>
          <a:lstStyle/>
          <a:p>
            <a:pPr marL="285750" lvl="0" indent="-158750">
              <a:lnSpc>
                <a:spcPct val="125000"/>
              </a:lnSpc>
              <a:buClr>
                <a:srgbClr val="01AFD1"/>
              </a:buClr>
              <a:buSzPts val="2000"/>
            </a:pPr>
            <a:r>
              <a:rPr lang="en-GB" sz="2000" dirty="0">
                <a:solidFill>
                  <a:srgbClr val="0C0C0C"/>
                </a:solidFill>
                <a:latin typeface="Architects Daughter"/>
                <a:ea typeface="Architects Daughter"/>
                <a:cs typeface="Architects Daughter"/>
                <a:sym typeface="Architects Daughter"/>
                <a:hlinkClick r:id="rId3"/>
              </a:rPr>
              <a:t>https://youtu.be/3p5psxKn1CY</a:t>
            </a:r>
            <a:endParaRPr sz="2000" i="0" u="none" strike="noStrike" cap="none" dirty="0">
              <a:solidFill>
                <a:srgbClr val="0C0C0C"/>
              </a:solidFill>
              <a:latin typeface="Architects Daughter"/>
              <a:ea typeface="Architects Daughter"/>
              <a:cs typeface="Architects Daughter"/>
              <a:sym typeface="Architects Daughter"/>
            </a:endParaRPr>
          </a:p>
        </p:txBody>
      </p:sp>
      <p:pic>
        <p:nvPicPr>
          <p:cNvPr id="2" name="Picture 1">
            <a:hlinkClick r:id="rId3"/>
          </p:cNvPr>
          <p:cNvPicPr>
            <a:picLocks noChangeAspect="1"/>
          </p:cNvPicPr>
          <p:nvPr/>
        </p:nvPicPr>
        <p:blipFill>
          <a:blip r:embed="rId4"/>
          <a:stretch>
            <a:fillRect/>
          </a:stretch>
        </p:blipFill>
        <p:spPr>
          <a:xfrm>
            <a:off x="1318905" y="1281075"/>
            <a:ext cx="9534525" cy="5086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357</Words>
  <Application>Microsoft Office PowerPoint</Application>
  <PresentationFormat>Widescreen</PresentationFormat>
  <Paragraphs>84</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SlidesMania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Sarah Williams</cp:lastModifiedBy>
  <cp:revision>132</cp:revision>
  <dcterms:modified xsi:type="dcterms:W3CDTF">2023-03-02T09:49:44Z</dcterms:modified>
</cp:coreProperties>
</file>