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0"/>
  </p:notesMasterIdLst>
  <p:sldIdLst>
    <p:sldId id="263" r:id="rId3"/>
    <p:sldId id="257" r:id="rId4"/>
    <p:sldId id="258" r:id="rId5"/>
    <p:sldId id="259" r:id="rId6"/>
    <p:sldId id="260" r:id="rId7"/>
    <p:sldId id="261" r:id="rId8"/>
    <p:sldId id="262" r:id="rId9"/>
  </p:sldIdLst>
  <p:sldSz cx="12192000" cy="6858000"/>
  <p:notesSz cx="6858000" cy="9144000"/>
  <p:embeddedFontLst>
    <p:embeddedFont>
      <p:font typeface="Boogaloo" panose="020B0604020202020204" charset="0"/>
      <p:regular r:id="rId11"/>
    </p:embeddedFont>
    <p:embeddedFont>
      <p:font typeface="Short Stack" panose="020B0604020202020204" charset="0"/>
      <p:regular r:id="rId12"/>
    </p:embeddedFont>
    <p:embeddedFont>
      <p:font typeface="Barriecito" panose="020B0604020202020204" charset="0"/>
      <p:regular r:id="rId13"/>
    </p:embeddedFont>
    <p:embeddedFont>
      <p:font typeface="Roboto" panose="020B0604020202020204" charset="0"/>
      <p:regular r:id="rId14"/>
      <p:bold r:id="rId15"/>
      <p:italic r:id="rId16"/>
      <p:boldItalic r:id="rId17"/>
    </p:embeddedFont>
    <p:embeddedFont>
      <p:font typeface="Roboto Slab" panose="020B0604020202020204" charset="0"/>
      <p:regular r:id="rId18"/>
      <p:bold r:id="rId19"/>
    </p:embeddedFont>
    <p:embeddedFont>
      <p:font typeface="Architects Daughter" panose="020B0604020202020204" charset="0"/>
      <p:regular r:id="rId20"/>
    </p:embeddedFont>
    <p:embeddedFont>
      <p:font typeface="Dekko"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slide" Target="../slides/slide5.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4.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4.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00"/>
        <p:cNvGrpSpPr/>
        <p:nvPr/>
      </p:nvGrpSpPr>
      <p:grpSpPr>
        <a:xfrm>
          <a:off x="0" y="0"/>
          <a:ext cx="0" cy="0"/>
          <a:chOff x="0" y="0"/>
          <a:chExt cx="0" cy="0"/>
        </a:xfrm>
      </p:grpSpPr>
      <p:sp>
        <p:nvSpPr>
          <p:cNvPr id="101" name="Google Shape;101;p7"/>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7"/>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7"/>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7"/>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7"/>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7"/>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7"/>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5" name="Google Shape;11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6" name="Google Shape;11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7" name="Google Shape;117;p7">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8" name="Google Shape;118;p7">
            <a:hlinkClick r:id="rId6"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extBox 2"/>
          <p:cNvSpPr txBox="1"/>
          <p:nvPr/>
        </p:nvSpPr>
        <p:spPr>
          <a:xfrm>
            <a:off x="6341807" y="488812"/>
            <a:ext cx="5034116" cy="2554545"/>
          </a:xfrm>
          <a:prstGeom prst="rect">
            <a:avLst/>
          </a:prstGeom>
          <a:noFill/>
        </p:spPr>
        <p:txBody>
          <a:bodyPr wrap="square" rtlCol="0">
            <a:spAutoFit/>
          </a:bodyPr>
          <a:lstStyle/>
          <a:p>
            <a:pPr algn="ctr"/>
            <a:r>
              <a:rPr lang="en-GB" sz="8000" dirty="0" smtClean="0">
                <a:solidFill>
                  <a:schemeClr val="tx1"/>
                </a:solidFill>
                <a:latin typeface="Dekko" panose="020B0604020202020204" charset="0"/>
                <a:cs typeface="Dekko" panose="020B0604020202020204" charset="0"/>
              </a:rPr>
              <a:t>GCSE </a:t>
            </a:r>
          </a:p>
          <a:p>
            <a:pPr algn="ctr"/>
            <a:r>
              <a:rPr lang="en-GB" sz="8000" dirty="0" smtClean="0">
                <a:solidFill>
                  <a:schemeClr val="tx1"/>
                </a:solidFill>
                <a:latin typeface="Dekko" panose="020B0604020202020204" charset="0"/>
                <a:cs typeface="Dekko" panose="020B0604020202020204" charset="0"/>
              </a:rPr>
              <a:t>SOCIOLOGY</a:t>
            </a:r>
            <a:endParaRPr lang="en-GB" sz="8000" dirty="0">
              <a:solidFill>
                <a:schemeClr val="tx1"/>
              </a:solidFill>
              <a:latin typeface="Dekko" panose="020B0604020202020204" charset="0"/>
              <a:cs typeface="Dekko" panose="020B0604020202020204" charset="0"/>
            </a:endParaRPr>
          </a:p>
        </p:txBody>
      </p:sp>
      <p:pic>
        <p:nvPicPr>
          <p:cNvPr id="5" name="Picture 4"/>
          <p:cNvPicPr>
            <a:picLocks noChangeAspect="1"/>
          </p:cNvPicPr>
          <p:nvPr/>
        </p:nvPicPr>
        <p:blipFill>
          <a:blip r:embed="rId3"/>
          <a:stretch>
            <a:fillRect/>
          </a:stretch>
        </p:blipFill>
        <p:spPr>
          <a:xfrm>
            <a:off x="417871" y="2782529"/>
            <a:ext cx="762000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6381260" y="32845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8252935" y="367307"/>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3" name="Google Shape;183;p22"/>
          <p:cNvSpPr txBox="1"/>
          <p:nvPr/>
        </p:nvSpPr>
        <p:spPr>
          <a:xfrm>
            <a:off x="10124610" y="36730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5" name="Google Shape;185;p22"/>
          <p:cNvSpPr txBox="1"/>
          <p:nvPr/>
        </p:nvSpPr>
        <p:spPr>
          <a:xfrm>
            <a:off x="321135" y="1494504"/>
            <a:ext cx="11433000" cy="5756787"/>
          </a:xfrm>
          <a:prstGeom prst="rect">
            <a:avLst/>
          </a:prstGeom>
          <a:noFill/>
          <a:ln>
            <a:noFill/>
          </a:ln>
        </p:spPr>
        <p:txBody>
          <a:bodyPr spcFirstLastPara="1" wrap="square" lIns="91425" tIns="45700" rIns="91425" bIns="45700" anchor="t" anchorCtr="0">
            <a:noAutofit/>
          </a:bodyPr>
          <a:lstStyle/>
          <a:p>
            <a:pPr algn="ctr"/>
            <a:r>
              <a:rPr lang="en-GB" sz="3200" dirty="0" smtClean="0">
                <a:solidFill>
                  <a:schemeClr val="bg1"/>
                </a:solidFill>
                <a:latin typeface="Dekko" panose="020B0604020202020204" charset="0"/>
                <a:cs typeface="Dekko" panose="020B0604020202020204" charset="0"/>
              </a:rPr>
              <a:t>GCSE in Sociology is designed to give pupils an understanding and awareness of the social world around them. The course on focuses on the importance of social structure in explaining social issues. </a:t>
            </a:r>
          </a:p>
          <a:p>
            <a:pPr algn="ctr"/>
            <a:endParaRPr lang="en-GB" sz="3200" dirty="0" smtClean="0">
              <a:solidFill>
                <a:schemeClr val="bg1"/>
              </a:solidFill>
              <a:latin typeface="Dekko" panose="020B0604020202020204" charset="0"/>
              <a:cs typeface="Dekko" panose="020B0604020202020204" charset="0"/>
            </a:endParaRPr>
          </a:p>
          <a:p>
            <a:pPr algn="ctr"/>
            <a:r>
              <a:rPr lang="en-GB" sz="3200" dirty="0" smtClean="0">
                <a:solidFill>
                  <a:schemeClr val="bg1"/>
                </a:solidFill>
                <a:latin typeface="Dekko" panose="020B0604020202020204" charset="0"/>
                <a:cs typeface="Dekko" panose="020B0604020202020204" charset="0"/>
              </a:rPr>
              <a:t>Pupils will explore and debate contemporary social issues to enable them to challenge assumptions and to question their everyday understanding of social phenomena. </a:t>
            </a:r>
          </a:p>
          <a:p>
            <a:pPr algn="ctr"/>
            <a:endParaRPr lang="en-GB" sz="3200" dirty="0">
              <a:solidFill>
                <a:schemeClr val="bg1"/>
              </a:solidFill>
              <a:latin typeface="Dekko" panose="020B0604020202020204" charset="0"/>
              <a:cs typeface="Dekko" panose="020B0604020202020204" charset="0"/>
            </a:endParaRPr>
          </a:p>
          <a:p>
            <a:pPr algn="ctr"/>
            <a:r>
              <a:rPr lang="en-GB" sz="3200" dirty="0">
                <a:solidFill>
                  <a:schemeClr val="bg1"/>
                </a:solidFill>
                <a:latin typeface="Dekko" panose="020B0604020202020204" charset="0"/>
                <a:cs typeface="Dekko" panose="020B0604020202020204" charset="0"/>
              </a:rPr>
              <a:t>The course is divided into two main units</a:t>
            </a:r>
          </a:p>
          <a:p>
            <a:pPr algn="ctr"/>
            <a:endParaRPr lang="en-GB" sz="3200" dirty="0" smtClean="0">
              <a:solidFill>
                <a:schemeClr val="bg1"/>
              </a:solidFill>
              <a:latin typeface="Dekko" panose="020B0604020202020204" charset="0"/>
              <a:cs typeface="Dekko" panose="020B0604020202020204" charset="0"/>
            </a:endParaRPr>
          </a:p>
          <a:p>
            <a:pPr algn="ctr"/>
            <a:endParaRPr lang="en-GB" sz="3200" dirty="0" smtClean="0">
              <a:solidFill>
                <a:schemeClr val="bg1"/>
              </a:solidFill>
              <a:latin typeface="Dekko" panose="020B0604020202020204" charset="0"/>
              <a:cs typeface="Dekk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79;p22"/>
          <p:cNvSpPr txBox="1"/>
          <p:nvPr/>
        </p:nvSpPr>
        <p:spPr>
          <a:xfrm>
            <a:off x="2592176" y="337726"/>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5" name="Google Shape;185;p22"/>
          <p:cNvSpPr txBox="1"/>
          <p:nvPr/>
        </p:nvSpPr>
        <p:spPr>
          <a:xfrm>
            <a:off x="419457" y="1209368"/>
            <a:ext cx="11433000" cy="4991458"/>
          </a:xfrm>
          <a:prstGeom prst="rect">
            <a:avLst/>
          </a:prstGeom>
          <a:noFill/>
          <a:ln>
            <a:noFill/>
          </a:ln>
        </p:spPr>
        <p:txBody>
          <a:bodyPr spcFirstLastPara="1" wrap="square" lIns="91425" tIns="45700" rIns="91425" bIns="45700" anchor="t" anchorCtr="0">
            <a:noAutofit/>
          </a:bodyPr>
          <a:lstStyle/>
          <a:p>
            <a:pPr algn="ctr"/>
            <a:r>
              <a:rPr lang="en-GB" sz="3600" u="sng" dirty="0" smtClean="0">
                <a:solidFill>
                  <a:schemeClr val="bg1"/>
                </a:solidFill>
                <a:latin typeface="Dekko" panose="020B0604020202020204" charset="0"/>
                <a:cs typeface="Dekko" panose="020B0604020202020204" charset="0"/>
              </a:rPr>
              <a:t>Component </a:t>
            </a:r>
            <a:r>
              <a:rPr lang="en-GB" sz="3600" u="sng" dirty="0">
                <a:solidFill>
                  <a:schemeClr val="bg1"/>
                </a:solidFill>
                <a:latin typeface="Dekko" panose="020B0604020202020204" charset="0"/>
                <a:cs typeface="Dekko" panose="020B0604020202020204" charset="0"/>
              </a:rPr>
              <a:t>1: Understanding Social Processes</a:t>
            </a:r>
          </a:p>
          <a:p>
            <a:pPr algn="ctr"/>
            <a:endParaRPr lang="en-GB" sz="2800" dirty="0" smtClean="0">
              <a:solidFill>
                <a:schemeClr val="bg1"/>
              </a:solidFill>
              <a:latin typeface="Dekko" panose="020B0604020202020204" charset="0"/>
              <a:cs typeface="Dekko" panose="020B0604020202020204" charset="0"/>
            </a:endParaRPr>
          </a:p>
          <a:p>
            <a:pPr algn="ctr"/>
            <a:r>
              <a:rPr lang="en-GB" sz="2800" dirty="0" smtClean="0">
                <a:solidFill>
                  <a:schemeClr val="bg1"/>
                </a:solidFill>
                <a:latin typeface="Dekko" panose="020B0604020202020204" charset="0"/>
                <a:cs typeface="Dekko" panose="020B0604020202020204" charset="0"/>
              </a:rPr>
              <a:t>Key </a:t>
            </a:r>
            <a:r>
              <a:rPr lang="en-GB" sz="2800" dirty="0">
                <a:solidFill>
                  <a:schemeClr val="bg1"/>
                </a:solidFill>
                <a:latin typeface="Dekko" panose="020B0604020202020204" charset="0"/>
                <a:cs typeface="Dekko" panose="020B0604020202020204" charset="0"/>
              </a:rPr>
              <a:t>concepts and processes of cultural transmission</a:t>
            </a:r>
          </a:p>
          <a:p>
            <a:pPr algn="ctr"/>
            <a:r>
              <a:rPr lang="en-GB" sz="2800" dirty="0" smtClean="0">
                <a:solidFill>
                  <a:schemeClr val="bg1"/>
                </a:solidFill>
                <a:latin typeface="Dekko" panose="020B0604020202020204" charset="0"/>
                <a:cs typeface="Dekko" panose="020B0604020202020204" charset="0"/>
              </a:rPr>
              <a:t>Families</a:t>
            </a:r>
            <a:endParaRPr lang="en-GB" sz="2800" dirty="0">
              <a:solidFill>
                <a:schemeClr val="bg1"/>
              </a:solidFill>
              <a:latin typeface="Dekko" panose="020B0604020202020204" charset="0"/>
              <a:cs typeface="Dekko" panose="020B0604020202020204" charset="0"/>
            </a:endParaRPr>
          </a:p>
          <a:p>
            <a:pPr algn="ctr"/>
            <a:r>
              <a:rPr lang="en-GB" sz="2800" dirty="0" smtClean="0">
                <a:solidFill>
                  <a:schemeClr val="bg1"/>
                </a:solidFill>
                <a:latin typeface="Dekko" panose="020B0604020202020204" charset="0"/>
                <a:cs typeface="Dekko" panose="020B0604020202020204" charset="0"/>
              </a:rPr>
              <a:t>Education</a:t>
            </a:r>
            <a:endParaRPr lang="en-GB" sz="2800" dirty="0">
              <a:solidFill>
                <a:schemeClr val="bg1"/>
              </a:solidFill>
              <a:latin typeface="Dekko" panose="020B0604020202020204" charset="0"/>
              <a:cs typeface="Dekko" panose="020B0604020202020204" charset="0"/>
            </a:endParaRPr>
          </a:p>
          <a:p>
            <a:pPr algn="ctr"/>
            <a:r>
              <a:rPr lang="en-GB" sz="2800" dirty="0" smtClean="0">
                <a:solidFill>
                  <a:schemeClr val="bg1"/>
                </a:solidFill>
                <a:latin typeface="Dekko" panose="020B0604020202020204" charset="0"/>
                <a:cs typeface="Dekko" panose="020B0604020202020204" charset="0"/>
              </a:rPr>
              <a:t>Sociological </a:t>
            </a:r>
            <a:r>
              <a:rPr lang="en-GB" sz="2800" dirty="0">
                <a:solidFill>
                  <a:schemeClr val="bg1"/>
                </a:solidFill>
                <a:latin typeface="Dekko" panose="020B0604020202020204" charset="0"/>
                <a:cs typeface="Dekko" panose="020B0604020202020204" charset="0"/>
              </a:rPr>
              <a:t>research </a:t>
            </a:r>
            <a:r>
              <a:rPr lang="en-GB" sz="2800" dirty="0" smtClean="0">
                <a:solidFill>
                  <a:schemeClr val="bg1"/>
                </a:solidFill>
                <a:latin typeface="Dekko" panose="020B0604020202020204" charset="0"/>
                <a:cs typeface="Dekko" panose="020B0604020202020204" charset="0"/>
              </a:rPr>
              <a:t>methods</a:t>
            </a:r>
          </a:p>
          <a:p>
            <a:pPr algn="ctr"/>
            <a:endParaRPr lang="en-GB" sz="2800" dirty="0">
              <a:solidFill>
                <a:schemeClr val="bg1"/>
              </a:solidFill>
              <a:latin typeface="Dekko" panose="020B0604020202020204" charset="0"/>
              <a:cs typeface="Dekko" panose="020B0604020202020204" charset="0"/>
            </a:endParaRPr>
          </a:p>
          <a:p>
            <a:pPr algn="ctr"/>
            <a:r>
              <a:rPr lang="en-GB" sz="2800" dirty="0" smtClean="0">
                <a:solidFill>
                  <a:schemeClr val="bg1"/>
                </a:solidFill>
                <a:latin typeface="Dekko" panose="020B0604020202020204" charset="0"/>
                <a:cs typeface="Dekko" panose="020B0604020202020204" charset="0"/>
              </a:rPr>
              <a:t>Pupils </a:t>
            </a:r>
            <a:r>
              <a:rPr lang="en-GB" sz="2800" dirty="0">
                <a:solidFill>
                  <a:schemeClr val="bg1"/>
                </a:solidFill>
                <a:latin typeface="Dekko" panose="020B0604020202020204" charset="0"/>
                <a:cs typeface="Dekko" panose="020B0604020202020204" charset="0"/>
              </a:rPr>
              <a:t>will consider how human beings acquire their identity and examine the process of passing on culture from generation to generation and in diverse settings. </a:t>
            </a:r>
            <a:r>
              <a:rPr lang="en-GB" sz="2800" dirty="0" smtClean="0">
                <a:solidFill>
                  <a:schemeClr val="bg1"/>
                </a:solidFill>
                <a:latin typeface="Dekko" panose="020B0604020202020204" charset="0"/>
                <a:cs typeface="Dekko" panose="020B0604020202020204" charset="0"/>
              </a:rPr>
              <a:t>They </a:t>
            </a:r>
            <a:r>
              <a:rPr lang="en-GB" sz="2800" dirty="0">
                <a:solidFill>
                  <a:schemeClr val="bg1"/>
                </a:solidFill>
                <a:latin typeface="Dekko" panose="020B0604020202020204" charset="0"/>
                <a:cs typeface="Dekko" panose="020B0604020202020204" charset="0"/>
              </a:rPr>
              <a:t>will be encouraged to contemplate how they acquire their individual identity</a:t>
            </a:r>
            <a:endParaRPr lang="en-GB" sz="2800" dirty="0">
              <a:solidFill>
                <a:schemeClr val="bg1"/>
              </a:solidFill>
              <a:latin typeface="Dekko" panose="020B0604020202020204" charset="0"/>
              <a:cs typeface="Dekk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5" name="Google Shape;185;p22"/>
          <p:cNvSpPr txBox="1"/>
          <p:nvPr/>
        </p:nvSpPr>
        <p:spPr>
          <a:xfrm>
            <a:off x="350632" y="1111044"/>
            <a:ext cx="11433000" cy="4666994"/>
          </a:xfrm>
          <a:prstGeom prst="rect">
            <a:avLst/>
          </a:prstGeom>
          <a:noFill/>
          <a:ln>
            <a:noFill/>
          </a:ln>
        </p:spPr>
        <p:txBody>
          <a:bodyPr spcFirstLastPara="1" wrap="square" lIns="91425" tIns="45700" rIns="91425" bIns="45700" anchor="t" anchorCtr="0">
            <a:noAutofit/>
          </a:bodyPr>
          <a:lstStyle/>
          <a:p>
            <a:pPr marL="285750" lvl="0" indent="-158750" algn="ctr">
              <a:lnSpc>
                <a:spcPct val="125000"/>
              </a:lnSpc>
              <a:buClr>
                <a:srgbClr val="01AFD1"/>
              </a:buClr>
              <a:buSzPts val="2000"/>
            </a:pPr>
            <a:r>
              <a:rPr lang="en-GB" sz="3200" u="sng" dirty="0">
                <a:solidFill>
                  <a:schemeClr val="bg1"/>
                </a:solidFill>
                <a:latin typeface="Dekko" panose="020B0604020202020204" charset="0"/>
                <a:cs typeface="Dekko" panose="020B0604020202020204" charset="0"/>
              </a:rPr>
              <a:t>Component 2: Understanding Social </a:t>
            </a:r>
            <a:r>
              <a:rPr lang="en-GB" sz="3200" u="sng" dirty="0" smtClean="0">
                <a:solidFill>
                  <a:schemeClr val="bg1"/>
                </a:solidFill>
                <a:latin typeface="Dekko" panose="020B0604020202020204" charset="0"/>
                <a:cs typeface="Dekko" panose="020B0604020202020204" charset="0"/>
              </a:rPr>
              <a:t>Structures</a:t>
            </a:r>
          </a:p>
          <a:p>
            <a:pPr marL="285750" lvl="0" indent="-158750" algn="ctr">
              <a:lnSpc>
                <a:spcPct val="125000"/>
              </a:lnSpc>
              <a:buClr>
                <a:srgbClr val="01AFD1"/>
              </a:buClr>
              <a:buSzPts val="2000"/>
            </a:pPr>
            <a:endParaRPr lang="en-GB" sz="2600" u="sng" dirty="0">
              <a:solidFill>
                <a:schemeClr val="bg1"/>
              </a:solidFill>
              <a:latin typeface="Dekko" panose="020B0604020202020204" charset="0"/>
              <a:cs typeface="Dekko" panose="020B0604020202020204" charset="0"/>
            </a:endParaRPr>
          </a:p>
          <a:p>
            <a:pPr marL="285750" lvl="0" indent="-158750" algn="ctr">
              <a:lnSpc>
                <a:spcPct val="125000"/>
              </a:lnSpc>
              <a:buClr>
                <a:srgbClr val="01AFD1"/>
              </a:buClr>
              <a:buSzPts val="2000"/>
            </a:pPr>
            <a:r>
              <a:rPr lang="en-GB" sz="2600" dirty="0" smtClean="0">
                <a:solidFill>
                  <a:schemeClr val="bg1"/>
                </a:solidFill>
                <a:latin typeface="Dekko" panose="020B0604020202020204" charset="0"/>
                <a:cs typeface="Dekko" panose="020B0604020202020204" charset="0"/>
              </a:rPr>
              <a:t>Social </a:t>
            </a:r>
            <a:r>
              <a:rPr lang="en-GB" sz="2600" dirty="0">
                <a:solidFill>
                  <a:schemeClr val="bg1"/>
                </a:solidFill>
                <a:latin typeface="Dekko" panose="020B0604020202020204" charset="0"/>
                <a:cs typeface="Dekko" panose="020B0604020202020204" charset="0"/>
              </a:rPr>
              <a:t>differentiation and stratification</a:t>
            </a:r>
          </a:p>
          <a:p>
            <a:pPr marL="285750" lvl="0" indent="-158750" algn="ctr">
              <a:lnSpc>
                <a:spcPct val="125000"/>
              </a:lnSpc>
              <a:buClr>
                <a:srgbClr val="01AFD1"/>
              </a:buClr>
              <a:buSzPts val="2000"/>
            </a:pPr>
            <a:r>
              <a:rPr lang="en-GB" sz="2600" dirty="0" smtClean="0">
                <a:solidFill>
                  <a:schemeClr val="bg1"/>
                </a:solidFill>
                <a:latin typeface="Dekko" panose="020B0604020202020204" charset="0"/>
                <a:cs typeface="Dekko" panose="020B0604020202020204" charset="0"/>
              </a:rPr>
              <a:t>Crime </a:t>
            </a:r>
            <a:r>
              <a:rPr lang="en-GB" sz="2600" dirty="0">
                <a:solidFill>
                  <a:schemeClr val="bg1"/>
                </a:solidFill>
                <a:latin typeface="Dekko" panose="020B0604020202020204" charset="0"/>
                <a:cs typeface="Dekko" panose="020B0604020202020204" charset="0"/>
              </a:rPr>
              <a:t>and deviance</a:t>
            </a:r>
          </a:p>
          <a:p>
            <a:pPr marL="285750" lvl="0" indent="-158750" algn="ctr">
              <a:lnSpc>
                <a:spcPct val="125000"/>
              </a:lnSpc>
              <a:buClr>
                <a:srgbClr val="01AFD1"/>
              </a:buClr>
              <a:buSzPts val="2000"/>
            </a:pPr>
            <a:r>
              <a:rPr lang="en-GB" sz="2600" dirty="0" smtClean="0">
                <a:solidFill>
                  <a:schemeClr val="bg1"/>
                </a:solidFill>
                <a:latin typeface="Dekko" panose="020B0604020202020204" charset="0"/>
                <a:cs typeface="Dekko" panose="020B0604020202020204" charset="0"/>
              </a:rPr>
              <a:t>Applied </a:t>
            </a:r>
            <a:r>
              <a:rPr lang="en-GB" sz="2600" dirty="0">
                <a:solidFill>
                  <a:schemeClr val="bg1"/>
                </a:solidFill>
                <a:latin typeface="Dekko" panose="020B0604020202020204" charset="0"/>
                <a:cs typeface="Dekko" panose="020B0604020202020204" charset="0"/>
              </a:rPr>
              <a:t>methods of sociological </a:t>
            </a:r>
            <a:r>
              <a:rPr lang="en-GB" sz="2600" dirty="0" smtClean="0">
                <a:solidFill>
                  <a:schemeClr val="bg1"/>
                </a:solidFill>
                <a:latin typeface="Dekko" panose="020B0604020202020204" charset="0"/>
                <a:cs typeface="Dekko" panose="020B0604020202020204" charset="0"/>
              </a:rPr>
              <a:t>enquiry</a:t>
            </a:r>
          </a:p>
          <a:p>
            <a:pPr marL="285750" lvl="0" indent="-158750" algn="ctr">
              <a:lnSpc>
                <a:spcPct val="125000"/>
              </a:lnSpc>
              <a:buClr>
                <a:srgbClr val="01AFD1"/>
              </a:buClr>
              <a:buSzPts val="2000"/>
            </a:pPr>
            <a:endParaRPr lang="en-GB" sz="2600" dirty="0">
              <a:solidFill>
                <a:schemeClr val="bg1"/>
              </a:solidFill>
              <a:latin typeface="Dekko" panose="020B0604020202020204" charset="0"/>
              <a:cs typeface="Dekko" panose="020B0604020202020204" charset="0"/>
            </a:endParaRPr>
          </a:p>
          <a:p>
            <a:pPr marL="285750" lvl="0" indent="-158750" algn="ctr">
              <a:lnSpc>
                <a:spcPct val="125000"/>
              </a:lnSpc>
              <a:buClr>
                <a:srgbClr val="01AFD1"/>
              </a:buClr>
              <a:buSzPts val="2000"/>
            </a:pPr>
            <a:r>
              <a:rPr lang="en-GB" sz="2600" dirty="0" smtClean="0">
                <a:solidFill>
                  <a:schemeClr val="bg1"/>
                </a:solidFill>
                <a:latin typeface="Dekko" panose="020B0604020202020204" charset="0"/>
                <a:cs typeface="Dekko" panose="020B0604020202020204" charset="0"/>
              </a:rPr>
              <a:t>Pupils will </a:t>
            </a:r>
            <a:r>
              <a:rPr lang="en-GB" sz="2600" dirty="0">
                <a:solidFill>
                  <a:schemeClr val="bg1"/>
                </a:solidFill>
                <a:latin typeface="Dekko" panose="020B0604020202020204" charset="0"/>
                <a:cs typeface="Dekko" panose="020B0604020202020204" charset="0"/>
              </a:rPr>
              <a:t>enhance their awareness of the social world through an examination of social structures and their influence on human behaviour. </a:t>
            </a:r>
            <a:r>
              <a:rPr lang="en-GB" sz="2600" dirty="0" smtClean="0">
                <a:solidFill>
                  <a:schemeClr val="bg1"/>
                </a:solidFill>
                <a:latin typeface="Dekko" panose="020B0604020202020204" charset="0"/>
                <a:cs typeface="Dekko" panose="020B0604020202020204" charset="0"/>
              </a:rPr>
              <a:t>They </a:t>
            </a:r>
            <a:r>
              <a:rPr lang="en-GB" sz="2600" dirty="0">
                <a:solidFill>
                  <a:schemeClr val="bg1"/>
                </a:solidFill>
                <a:latin typeface="Dekko" panose="020B0604020202020204" charset="0"/>
                <a:cs typeface="Dekko" panose="020B0604020202020204" charset="0"/>
              </a:rPr>
              <a:t>will </a:t>
            </a:r>
            <a:r>
              <a:rPr lang="en-GB" sz="2600" dirty="0" smtClean="0">
                <a:solidFill>
                  <a:schemeClr val="bg1"/>
                </a:solidFill>
                <a:latin typeface="Dekko" panose="020B0604020202020204" charset="0"/>
                <a:cs typeface="Dekko" panose="020B0604020202020204" charset="0"/>
              </a:rPr>
              <a:t> </a:t>
            </a:r>
            <a:r>
              <a:rPr lang="en-GB" sz="2600" dirty="0">
                <a:solidFill>
                  <a:schemeClr val="bg1"/>
                </a:solidFill>
                <a:latin typeface="Dekko" panose="020B0604020202020204" charset="0"/>
                <a:cs typeface="Dekko" panose="020B0604020202020204" charset="0"/>
              </a:rPr>
              <a:t>develop an understanding of the nature and extent of inequality and will </a:t>
            </a:r>
            <a:r>
              <a:rPr lang="en-GB" sz="2600" dirty="0" smtClean="0">
                <a:solidFill>
                  <a:schemeClr val="bg1"/>
                </a:solidFill>
                <a:latin typeface="Dekko" panose="020B0604020202020204" charset="0"/>
                <a:cs typeface="Dekko" panose="020B0604020202020204" charset="0"/>
              </a:rPr>
              <a:t>examine </a:t>
            </a:r>
            <a:r>
              <a:rPr lang="en-GB" sz="2600" dirty="0">
                <a:solidFill>
                  <a:schemeClr val="bg1"/>
                </a:solidFill>
                <a:latin typeface="Dekko" panose="020B0604020202020204" charset="0"/>
                <a:cs typeface="Dekko" panose="020B0604020202020204" charset="0"/>
              </a:rPr>
              <a:t>theories on the causes of </a:t>
            </a:r>
            <a:r>
              <a:rPr lang="en-GB" sz="2600" dirty="0" smtClean="0">
                <a:solidFill>
                  <a:schemeClr val="bg1"/>
                </a:solidFill>
                <a:latin typeface="Dekko" panose="020B0604020202020204" charset="0"/>
                <a:cs typeface="Dekko" panose="020B0604020202020204" charset="0"/>
              </a:rPr>
              <a:t>inequality</a:t>
            </a:r>
            <a:endParaRPr lang="en-GB" sz="2600" dirty="0">
              <a:solidFill>
                <a:schemeClr val="bg1"/>
              </a:solidFill>
              <a:latin typeface="Dekko" panose="020B0604020202020204" charset="0"/>
              <a:cs typeface="Dekko" panose="020B0604020202020204" charset="0"/>
            </a:endParaRPr>
          </a:p>
        </p:txBody>
      </p:sp>
      <p:sp>
        <p:nvSpPr>
          <p:cNvPr id="6" name="Google Shape;179;p22"/>
          <p:cNvSpPr txBox="1"/>
          <p:nvPr/>
        </p:nvSpPr>
        <p:spPr>
          <a:xfrm>
            <a:off x="4470137" y="318061"/>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5" name="Google Shape;191;p23"/>
          <p:cNvSpPr txBox="1"/>
          <p:nvPr/>
        </p:nvSpPr>
        <p:spPr>
          <a:xfrm>
            <a:off x="409625" y="1376400"/>
            <a:ext cx="11433000" cy="5481600"/>
          </a:xfrm>
          <a:prstGeom prst="rect">
            <a:avLst/>
          </a:prstGeom>
          <a:noFill/>
          <a:ln>
            <a:noFill/>
          </a:ln>
        </p:spPr>
        <p:txBody>
          <a:bodyPr spcFirstLastPara="1" wrap="square" lIns="91425" tIns="45700" rIns="91425" bIns="45700" anchor="t" anchorCtr="0">
            <a:noAutofit/>
          </a:bodyPr>
          <a:lstStyle/>
          <a:p>
            <a:pPr algn="ctr"/>
            <a:r>
              <a:rPr lang="en-GB" sz="3200" u="sng" dirty="0">
                <a:solidFill>
                  <a:schemeClr val="bg1"/>
                </a:solidFill>
                <a:latin typeface="Dekko" panose="020B0604020202020204" charset="0"/>
                <a:cs typeface="Dekko" panose="020B0604020202020204" charset="0"/>
              </a:rPr>
              <a:t>Assessment </a:t>
            </a:r>
            <a:r>
              <a:rPr lang="en-GB" sz="3200" u="sng" dirty="0" smtClean="0">
                <a:solidFill>
                  <a:schemeClr val="bg1"/>
                </a:solidFill>
                <a:latin typeface="Dekko" panose="020B0604020202020204" charset="0"/>
                <a:cs typeface="Dekko" panose="020B0604020202020204" charset="0"/>
              </a:rPr>
              <a:t>Criteria</a:t>
            </a:r>
            <a:endParaRPr lang="en-GB" sz="3200" u="sng" dirty="0">
              <a:solidFill>
                <a:schemeClr val="bg1"/>
              </a:solidFill>
              <a:latin typeface="Dekko" panose="020B0604020202020204" charset="0"/>
              <a:cs typeface="Dekko" panose="020B0604020202020204" charset="0"/>
            </a:endParaRPr>
          </a:p>
          <a:p>
            <a:pPr algn="ctr"/>
            <a:r>
              <a:rPr lang="en-GB" sz="3200" dirty="0">
                <a:solidFill>
                  <a:schemeClr val="bg1"/>
                </a:solidFill>
                <a:latin typeface="Dekko" panose="020B0604020202020204" charset="0"/>
                <a:cs typeface="Dekko" panose="020B0604020202020204" charset="0"/>
              </a:rPr>
              <a:t/>
            </a:r>
            <a:br>
              <a:rPr lang="en-GB" sz="3200" dirty="0">
                <a:solidFill>
                  <a:schemeClr val="bg1"/>
                </a:solidFill>
                <a:latin typeface="Dekko" panose="020B0604020202020204" charset="0"/>
                <a:cs typeface="Dekko" panose="020B0604020202020204" charset="0"/>
              </a:rPr>
            </a:br>
            <a:r>
              <a:rPr lang="en-GB" sz="3200" dirty="0">
                <a:solidFill>
                  <a:schemeClr val="bg1"/>
                </a:solidFill>
                <a:latin typeface="Dekko" panose="020B0604020202020204" charset="0"/>
                <a:cs typeface="Dekko" panose="020B0604020202020204" charset="0"/>
              </a:rPr>
              <a:t>There is no coursework, meaning that </a:t>
            </a:r>
            <a:r>
              <a:rPr lang="en-GB" sz="3200" dirty="0" smtClean="0">
                <a:solidFill>
                  <a:schemeClr val="bg1"/>
                </a:solidFill>
                <a:latin typeface="Dekko" panose="020B0604020202020204" charset="0"/>
                <a:cs typeface="Dekko" panose="020B0604020202020204" charset="0"/>
              </a:rPr>
              <a:t>sociology</a:t>
            </a:r>
            <a:r>
              <a:rPr lang="en-GB" sz="3200" dirty="0" smtClean="0">
                <a:solidFill>
                  <a:schemeClr val="bg1"/>
                </a:solidFill>
                <a:latin typeface="Dekko" panose="020B0604020202020204" charset="0"/>
                <a:cs typeface="Dekko" panose="020B0604020202020204" charset="0"/>
              </a:rPr>
              <a:t> </a:t>
            </a:r>
            <a:r>
              <a:rPr lang="en-GB" sz="3200" dirty="0">
                <a:solidFill>
                  <a:schemeClr val="bg1"/>
                </a:solidFill>
                <a:latin typeface="Dekko" panose="020B0604020202020204" charset="0"/>
                <a:cs typeface="Dekko" panose="020B0604020202020204" charset="0"/>
              </a:rPr>
              <a:t>is 100% exam based. </a:t>
            </a:r>
          </a:p>
          <a:p>
            <a:pPr algn="ctr"/>
            <a:r>
              <a:rPr lang="en-GB" sz="3200" dirty="0">
                <a:solidFill>
                  <a:schemeClr val="bg1"/>
                </a:solidFill>
                <a:latin typeface="Dekko" panose="020B0604020202020204" charset="0"/>
                <a:cs typeface="Dekko" panose="020B0604020202020204" charset="0"/>
              </a:rPr>
              <a:t/>
            </a:r>
            <a:br>
              <a:rPr lang="en-GB" sz="3200" dirty="0">
                <a:solidFill>
                  <a:schemeClr val="bg1"/>
                </a:solidFill>
                <a:latin typeface="Dekko" panose="020B0604020202020204" charset="0"/>
                <a:cs typeface="Dekko" panose="020B0604020202020204" charset="0"/>
              </a:rPr>
            </a:br>
            <a:r>
              <a:rPr lang="en-GB" sz="3200" dirty="0">
                <a:solidFill>
                  <a:schemeClr val="bg1"/>
                </a:solidFill>
                <a:latin typeface="Dekko" panose="020B0604020202020204" charset="0"/>
                <a:cs typeface="Dekko" panose="020B0604020202020204" charset="0"/>
              </a:rPr>
              <a:t>Pupils sit </a:t>
            </a:r>
            <a:r>
              <a:rPr lang="en-GB" sz="3200" b="1" dirty="0">
                <a:solidFill>
                  <a:schemeClr val="bg1"/>
                </a:solidFill>
                <a:latin typeface="Dekko" panose="020B0604020202020204" charset="0"/>
                <a:cs typeface="Dekko" panose="020B0604020202020204" charset="0"/>
              </a:rPr>
              <a:t>two</a:t>
            </a:r>
            <a:r>
              <a:rPr lang="en-GB" sz="3200" dirty="0">
                <a:solidFill>
                  <a:schemeClr val="bg1"/>
                </a:solidFill>
                <a:latin typeface="Dekko" panose="020B0604020202020204" charset="0"/>
                <a:cs typeface="Dekko" panose="020B0604020202020204" charset="0"/>
              </a:rPr>
              <a:t> </a:t>
            </a:r>
            <a:r>
              <a:rPr lang="en-GB" sz="3200" dirty="0" smtClean="0">
                <a:solidFill>
                  <a:schemeClr val="bg1"/>
                </a:solidFill>
                <a:latin typeface="Dekko" panose="020B0604020202020204" charset="0"/>
                <a:cs typeface="Dekko" panose="020B0604020202020204" charset="0"/>
              </a:rPr>
              <a:t>exams, </a:t>
            </a:r>
            <a:r>
              <a:rPr lang="en-GB" sz="3200" dirty="0">
                <a:solidFill>
                  <a:schemeClr val="bg1"/>
                </a:solidFill>
                <a:latin typeface="Dekko" panose="020B0604020202020204" charset="0"/>
                <a:cs typeface="Dekko" panose="020B0604020202020204" charset="0"/>
              </a:rPr>
              <a:t>which are both </a:t>
            </a:r>
            <a:r>
              <a:rPr lang="en-GB" sz="3200" dirty="0" smtClean="0">
                <a:solidFill>
                  <a:schemeClr val="bg1"/>
                </a:solidFill>
                <a:latin typeface="Dekko" panose="020B0604020202020204" charset="0"/>
                <a:cs typeface="Dekko" panose="020B0604020202020204" charset="0"/>
              </a:rPr>
              <a:t>1.45 </a:t>
            </a:r>
            <a:r>
              <a:rPr lang="en-GB" sz="3200" dirty="0">
                <a:solidFill>
                  <a:schemeClr val="bg1"/>
                </a:solidFill>
                <a:latin typeface="Dekko" panose="020B0604020202020204" charset="0"/>
                <a:cs typeface="Dekko" panose="020B0604020202020204" charset="0"/>
              </a:rPr>
              <a:t>hours each. </a:t>
            </a:r>
            <a:endParaRPr lang="en-GB" sz="3200" dirty="0" smtClean="0">
              <a:solidFill>
                <a:schemeClr val="bg1"/>
              </a:solidFill>
              <a:latin typeface="Dekko" panose="020B0604020202020204" charset="0"/>
              <a:cs typeface="Dekko" panose="020B0604020202020204" charset="0"/>
            </a:endParaRPr>
          </a:p>
          <a:p>
            <a:pPr algn="ctr"/>
            <a:endParaRPr lang="en-GB" sz="3200" dirty="0" smtClean="0">
              <a:solidFill>
                <a:schemeClr val="bg1"/>
              </a:solidFill>
              <a:latin typeface="Dekko" panose="020B0604020202020204" charset="0"/>
              <a:cs typeface="Dekko" panose="020B0604020202020204" charset="0"/>
            </a:endParaRPr>
          </a:p>
          <a:p>
            <a:pPr algn="ctr"/>
            <a:r>
              <a:rPr lang="en-GB" sz="3200" dirty="0">
                <a:solidFill>
                  <a:schemeClr val="bg1"/>
                </a:solidFill>
                <a:latin typeface="Dekko" panose="020B0604020202020204" charset="0"/>
                <a:cs typeface="Dekko" panose="020B0604020202020204" charset="0"/>
              </a:rPr>
              <a:t/>
            </a:r>
            <a:br>
              <a:rPr lang="en-GB" sz="3200" dirty="0">
                <a:solidFill>
                  <a:schemeClr val="bg1"/>
                </a:solidFill>
                <a:latin typeface="Dekko" panose="020B0604020202020204" charset="0"/>
                <a:cs typeface="Dekko" panose="020B0604020202020204" charset="0"/>
              </a:rPr>
            </a:br>
            <a:r>
              <a:rPr lang="en-GB" sz="3200" dirty="0" smtClean="0">
                <a:solidFill>
                  <a:schemeClr val="bg1"/>
                </a:solidFill>
                <a:latin typeface="Dekko" panose="020B0604020202020204" charset="0"/>
                <a:cs typeface="Dekko" panose="020B0604020202020204" charset="0"/>
              </a:rPr>
              <a:t>The exams are made up of </a:t>
            </a:r>
            <a:r>
              <a:rPr lang="en-GB" sz="3200" dirty="0" smtClean="0">
                <a:solidFill>
                  <a:schemeClr val="bg1"/>
                </a:solidFill>
                <a:latin typeface="Dekko" panose="020B0604020202020204" charset="0"/>
                <a:cs typeface="Dekko" panose="020B0604020202020204" charset="0"/>
              </a:rPr>
              <a:t> a </a:t>
            </a:r>
            <a:r>
              <a:rPr lang="en-GB" sz="3200" dirty="0">
                <a:solidFill>
                  <a:schemeClr val="bg1"/>
                </a:solidFill>
                <a:latin typeface="Dekko" panose="020B0604020202020204" charset="0"/>
                <a:cs typeface="Dekko" panose="020B0604020202020204" charset="0"/>
              </a:rPr>
              <a:t>mix of short answer, structured questions and </a:t>
            </a:r>
            <a:r>
              <a:rPr lang="en-GB" sz="3200" dirty="0" smtClean="0">
                <a:solidFill>
                  <a:schemeClr val="bg1"/>
                </a:solidFill>
                <a:latin typeface="Dekko" panose="020B0604020202020204" charset="0"/>
                <a:cs typeface="Dekko" panose="020B0604020202020204" charset="0"/>
              </a:rPr>
              <a:t>extended response questions</a:t>
            </a:r>
            <a:r>
              <a:rPr lang="en-GB" sz="3200" dirty="0">
                <a:solidFill>
                  <a:schemeClr val="bg1"/>
                </a:solidFill>
                <a:latin typeface="Dekko" panose="020B0604020202020204" charset="0"/>
                <a:cs typeface="Dekko" panose="020B0604020202020204" charset="0"/>
              </a:rPr>
              <a:t>.</a:t>
            </a:r>
            <a:r>
              <a:rPr lang="en-GB" sz="2000" dirty="0"/>
              <a:t/>
            </a:r>
            <a:br>
              <a:rPr lang="en-GB" sz="2000" dirty="0"/>
            </a:br>
            <a:endParaRPr sz="2000" i="0" u="none" strike="noStrike" cap="none" dirty="0">
              <a:solidFill>
                <a:srgbClr val="0C0C0C"/>
              </a:solidFill>
              <a:latin typeface="Architects Daughter"/>
              <a:ea typeface="Architects Daughter"/>
              <a:cs typeface="Architects Daughter"/>
              <a:sym typeface="Architects Daughter"/>
            </a:endParaRPr>
          </a:p>
        </p:txBody>
      </p:sp>
      <p:sp>
        <p:nvSpPr>
          <p:cNvPr id="6" name="Google Shape;190;p23"/>
          <p:cNvSpPr txBox="1"/>
          <p:nvPr/>
        </p:nvSpPr>
        <p:spPr>
          <a:xfrm>
            <a:off x="6400926" y="288564"/>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bg1"/>
                </a:solidFill>
                <a:latin typeface="Dekko"/>
                <a:ea typeface="Short Stack"/>
                <a:cs typeface="Dekko"/>
                <a:sym typeface="Dekko"/>
              </a:rPr>
              <a:t>Exam</a:t>
            </a:r>
            <a:endParaRPr sz="1100" dirty="0">
              <a:solidFill>
                <a:schemeClr val="bg1"/>
              </a:solidFill>
              <a:latin typeface="Short Stack"/>
              <a:ea typeface="Short Stack"/>
              <a:cs typeface="Short Stack"/>
              <a:sym typeface="Short Stack"/>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10" name="Google Shape;203;p25"/>
          <p:cNvSpPr txBox="1"/>
          <p:nvPr/>
        </p:nvSpPr>
        <p:spPr>
          <a:xfrm>
            <a:off x="537444" y="1053522"/>
            <a:ext cx="4968619" cy="5481600"/>
          </a:xfrm>
          <a:prstGeom prst="rect">
            <a:avLst/>
          </a:prstGeom>
          <a:noFill/>
          <a:ln>
            <a:noFill/>
            <a:prstDash val="lgDash"/>
          </a:ln>
        </p:spPr>
        <p:txBody>
          <a:bodyPr spcFirstLastPara="1" wrap="square" lIns="91425" tIns="45700" rIns="91425" bIns="45700" anchor="t" anchorCtr="0">
            <a:noAutofit/>
          </a:bodyPr>
          <a:lstStyle/>
          <a:p>
            <a:r>
              <a:rPr lang="en-GB" sz="2200" b="1" u="sng" dirty="0">
                <a:solidFill>
                  <a:schemeClr val="tx1"/>
                </a:solidFill>
                <a:latin typeface="Dekko" panose="020B0604020202020204" charset="0"/>
                <a:cs typeface="Dekko" panose="020B0604020202020204" charset="0"/>
              </a:rPr>
              <a:t>How </a:t>
            </a:r>
            <a:r>
              <a:rPr lang="en-GB" sz="2200" b="1" u="sng" dirty="0" smtClean="0">
                <a:solidFill>
                  <a:schemeClr val="tx1"/>
                </a:solidFill>
                <a:latin typeface="Dekko" panose="020B0604020202020204" charset="0"/>
                <a:cs typeface="Dekko" panose="020B0604020202020204" charset="0"/>
              </a:rPr>
              <a:t> Sociology will </a:t>
            </a:r>
            <a:r>
              <a:rPr lang="en-GB" sz="2200" b="1" u="sng" dirty="0">
                <a:solidFill>
                  <a:schemeClr val="tx1"/>
                </a:solidFill>
                <a:latin typeface="Dekko" panose="020B0604020202020204" charset="0"/>
                <a:cs typeface="Dekko" panose="020B0604020202020204" charset="0"/>
              </a:rPr>
              <a:t>help you in the </a:t>
            </a:r>
            <a:r>
              <a:rPr lang="en-GB" sz="2200" b="1" u="sng" dirty="0" smtClean="0">
                <a:solidFill>
                  <a:schemeClr val="tx1"/>
                </a:solidFill>
                <a:latin typeface="Dekko" panose="020B0604020202020204" charset="0"/>
                <a:cs typeface="Dekko" panose="020B0604020202020204" charset="0"/>
              </a:rPr>
              <a:t>future</a:t>
            </a:r>
            <a:endParaRPr lang="en-GB" sz="2200" dirty="0">
              <a:solidFill>
                <a:schemeClr val="tx1"/>
              </a:solidFill>
              <a:latin typeface="Dekko" panose="020B0604020202020204" charset="0"/>
              <a:cs typeface="Dekko" panose="020B0604020202020204" charset="0"/>
            </a:endParaRPr>
          </a:p>
          <a:p>
            <a:r>
              <a:rPr lang="en-GB" sz="2200" dirty="0">
                <a:solidFill>
                  <a:schemeClr val="tx1"/>
                </a:solidFill>
                <a:latin typeface="Dekko" panose="020B0604020202020204" charset="0"/>
                <a:cs typeface="Dekko" panose="020B0604020202020204" charset="0"/>
              </a:rPr>
              <a:t/>
            </a:r>
            <a:br>
              <a:rPr lang="en-GB" sz="2200" dirty="0">
                <a:solidFill>
                  <a:schemeClr val="tx1"/>
                </a:solidFill>
                <a:latin typeface="Dekko" panose="020B0604020202020204" charset="0"/>
                <a:cs typeface="Dekko" panose="020B0604020202020204" charset="0"/>
              </a:rPr>
            </a:br>
            <a:r>
              <a:rPr lang="en-GB" sz="2200" dirty="0" smtClean="0">
                <a:solidFill>
                  <a:schemeClr val="tx1"/>
                </a:solidFill>
                <a:latin typeface="Dekko" panose="020B0604020202020204" charset="0"/>
                <a:cs typeface="Dekko" panose="020B0604020202020204" charset="0"/>
              </a:rPr>
              <a:t>Through studying sociology y</a:t>
            </a:r>
            <a:r>
              <a:rPr lang="en-GB" sz="2200" dirty="0" smtClean="0">
                <a:solidFill>
                  <a:schemeClr val="tx1"/>
                </a:solidFill>
                <a:latin typeface="Dekko" panose="020B0604020202020204" charset="0"/>
                <a:cs typeface="Dekko" panose="020B0604020202020204" charset="0"/>
              </a:rPr>
              <a:t>ou will understand how society works and how people learn to function within our  society </a:t>
            </a:r>
          </a:p>
          <a:p>
            <a:endParaRPr lang="en-GB" sz="2200" dirty="0" smtClean="0">
              <a:solidFill>
                <a:schemeClr val="tx1"/>
              </a:solidFill>
              <a:latin typeface="Dekko" panose="020B0604020202020204" charset="0"/>
              <a:cs typeface="Dekko" panose="020B0604020202020204" charset="0"/>
            </a:endParaRPr>
          </a:p>
          <a:p>
            <a:r>
              <a:rPr lang="en-GB" sz="2200" dirty="0" smtClean="0">
                <a:solidFill>
                  <a:schemeClr val="tx1"/>
                </a:solidFill>
                <a:latin typeface="Dekko" panose="020B0604020202020204" charset="0"/>
                <a:cs typeface="Dekko" panose="020B0604020202020204" charset="0"/>
              </a:rPr>
              <a:t>You will be able to critically </a:t>
            </a:r>
            <a:r>
              <a:rPr lang="en-GB" sz="2200" dirty="0">
                <a:solidFill>
                  <a:schemeClr val="tx1"/>
                </a:solidFill>
                <a:latin typeface="Dekko" panose="020B0604020202020204" charset="0"/>
                <a:cs typeface="Dekko" panose="020B0604020202020204" charset="0"/>
              </a:rPr>
              <a:t>analyse information and use evidence in order to make </a:t>
            </a:r>
            <a:r>
              <a:rPr lang="en-GB" sz="2200" dirty="0" smtClean="0">
                <a:solidFill>
                  <a:schemeClr val="tx1"/>
                </a:solidFill>
                <a:latin typeface="Dekko" panose="020B0604020202020204" charset="0"/>
                <a:cs typeface="Dekko" panose="020B0604020202020204" charset="0"/>
              </a:rPr>
              <a:t>informed arguments</a:t>
            </a:r>
            <a:endParaRPr lang="en-GB" sz="2200" dirty="0">
              <a:solidFill>
                <a:schemeClr val="tx1"/>
              </a:solidFill>
              <a:latin typeface="Dekko" panose="020B0604020202020204" charset="0"/>
              <a:cs typeface="Dekko" panose="020B0604020202020204" charset="0"/>
            </a:endParaRPr>
          </a:p>
          <a:p>
            <a:endParaRPr lang="en-GB" sz="2200" dirty="0" smtClean="0">
              <a:solidFill>
                <a:schemeClr val="tx1"/>
              </a:solidFill>
              <a:latin typeface="Dekko" panose="020B0604020202020204" charset="0"/>
              <a:cs typeface="Dekko" panose="020B0604020202020204" charset="0"/>
            </a:endParaRPr>
          </a:p>
          <a:p>
            <a:r>
              <a:rPr lang="en-GB" sz="2200" dirty="0" smtClean="0">
                <a:solidFill>
                  <a:schemeClr val="tx1"/>
                </a:solidFill>
                <a:latin typeface="Dekko" panose="020B0604020202020204" charset="0"/>
                <a:cs typeface="Dekko" panose="020B0604020202020204" charset="0"/>
              </a:rPr>
              <a:t>You will develop the following skills:</a:t>
            </a:r>
          </a:p>
          <a:p>
            <a:r>
              <a:rPr lang="en-GB" sz="2200" dirty="0">
                <a:solidFill>
                  <a:schemeClr val="tx1"/>
                </a:solidFill>
                <a:latin typeface="Dekko" panose="020B0604020202020204" charset="0"/>
                <a:cs typeface="Dekko" panose="020B0604020202020204" charset="0"/>
              </a:rPr>
              <a:t/>
            </a:r>
            <a:br>
              <a:rPr lang="en-GB" sz="2200" dirty="0">
                <a:solidFill>
                  <a:schemeClr val="tx1"/>
                </a:solidFill>
                <a:latin typeface="Dekko" panose="020B0604020202020204" charset="0"/>
                <a:cs typeface="Dekko" panose="020B0604020202020204" charset="0"/>
              </a:rPr>
            </a:br>
            <a:r>
              <a:rPr lang="en-GB" sz="2200" dirty="0">
                <a:solidFill>
                  <a:schemeClr val="tx1"/>
                </a:solidFill>
                <a:latin typeface="Dekko" panose="020B0604020202020204" charset="0"/>
                <a:cs typeface="Dekko" panose="020B0604020202020204" charset="0"/>
              </a:rPr>
              <a:t>*Empathy</a:t>
            </a:r>
          </a:p>
          <a:p>
            <a:r>
              <a:rPr lang="en-GB" sz="2200" dirty="0">
                <a:solidFill>
                  <a:schemeClr val="tx1"/>
                </a:solidFill>
                <a:latin typeface="Dekko" panose="020B0604020202020204" charset="0"/>
                <a:cs typeface="Dekko" panose="020B0604020202020204" charset="0"/>
              </a:rPr>
              <a:t>*The ability to evaluate </a:t>
            </a:r>
          </a:p>
          <a:p>
            <a:r>
              <a:rPr lang="en-GB" sz="2200" dirty="0" smtClean="0">
                <a:solidFill>
                  <a:schemeClr val="tx1"/>
                </a:solidFill>
                <a:latin typeface="Dekko" panose="020B0604020202020204" charset="0"/>
                <a:cs typeface="Dekko" panose="020B0604020202020204" charset="0"/>
              </a:rPr>
              <a:t>*</a:t>
            </a:r>
            <a:r>
              <a:rPr lang="en-GB" sz="2200" dirty="0">
                <a:solidFill>
                  <a:schemeClr val="tx1"/>
                </a:solidFill>
                <a:latin typeface="Dekko" panose="020B0604020202020204" charset="0"/>
                <a:cs typeface="Dekko" panose="020B0604020202020204" charset="0"/>
              </a:rPr>
              <a:t>The ability to construct an argument</a:t>
            </a:r>
          </a:p>
          <a:p>
            <a:r>
              <a:rPr lang="en-GB" sz="2000" dirty="0">
                <a:solidFill>
                  <a:schemeClr val="tx1"/>
                </a:solidFill>
              </a:rPr>
              <a:t/>
            </a:r>
            <a:br>
              <a:rPr lang="en-GB" sz="2000" dirty="0">
                <a:solidFill>
                  <a:schemeClr val="tx1"/>
                </a:solidFill>
              </a:rPr>
            </a:br>
            <a:endParaRPr sz="2000" i="0" u="none" strike="noStrike" cap="none" dirty="0">
              <a:solidFill>
                <a:schemeClr val="tx1"/>
              </a:solidFill>
              <a:latin typeface="Architects Daughter"/>
              <a:ea typeface="Architects Daughter"/>
              <a:cs typeface="Architects Daughter"/>
              <a:sym typeface="Architects Daughter"/>
            </a:endParaRPr>
          </a:p>
        </p:txBody>
      </p:sp>
      <p:sp>
        <p:nvSpPr>
          <p:cNvPr id="11" name="Google Shape;203;p25"/>
          <p:cNvSpPr txBox="1"/>
          <p:nvPr/>
        </p:nvSpPr>
        <p:spPr>
          <a:xfrm>
            <a:off x="6860300" y="1368039"/>
            <a:ext cx="4795843" cy="5481600"/>
          </a:xfrm>
          <a:prstGeom prst="rect">
            <a:avLst/>
          </a:prstGeom>
          <a:noFill/>
          <a:ln>
            <a:noFill/>
          </a:ln>
        </p:spPr>
        <p:txBody>
          <a:bodyPr spcFirstLastPara="1" wrap="square" lIns="91425" tIns="45700" rIns="91425" bIns="45700" anchor="t" anchorCtr="0">
            <a:noAutofit/>
          </a:bodyPr>
          <a:lstStyle/>
          <a:p>
            <a:r>
              <a:rPr lang="en-GB" sz="2200" b="1" u="sng" dirty="0" smtClean="0">
                <a:solidFill>
                  <a:schemeClr val="tx1"/>
                </a:solidFill>
                <a:latin typeface="Dekko" panose="020B0604020202020204" charset="0"/>
                <a:cs typeface="Dekko" panose="020B0604020202020204" charset="0"/>
              </a:rPr>
              <a:t>Future </a:t>
            </a:r>
            <a:r>
              <a:rPr lang="en-GB" sz="2200" b="1" u="sng" dirty="0">
                <a:solidFill>
                  <a:schemeClr val="tx1"/>
                </a:solidFill>
                <a:latin typeface="Dekko" panose="020B0604020202020204" charset="0"/>
                <a:cs typeface="Dekko" panose="020B0604020202020204" charset="0"/>
              </a:rPr>
              <a:t>Careers</a:t>
            </a:r>
            <a:endParaRPr lang="en-GB" sz="2200" dirty="0">
              <a:solidFill>
                <a:schemeClr val="tx1"/>
              </a:solidFill>
              <a:latin typeface="Dekko" panose="020B0604020202020204" charset="0"/>
              <a:cs typeface="Dekko" panose="020B0604020202020204" charset="0"/>
            </a:endParaRPr>
          </a:p>
          <a:p>
            <a:r>
              <a:rPr lang="en-GB" sz="2200" dirty="0" smtClean="0">
                <a:solidFill>
                  <a:schemeClr val="tx1"/>
                </a:solidFill>
                <a:latin typeface="Dekko" panose="020B0604020202020204" charset="0"/>
                <a:cs typeface="Dekko" panose="020B0604020202020204" charset="0"/>
              </a:rPr>
              <a:t>Sociology can </a:t>
            </a:r>
            <a:r>
              <a:rPr lang="en-GB" sz="2200" dirty="0">
                <a:solidFill>
                  <a:schemeClr val="tx1"/>
                </a:solidFill>
                <a:latin typeface="Dekko" panose="020B0604020202020204" charset="0"/>
                <a:cs typeface="Dekko" panose="020B0604020202020204" charset="0"/>
              </a:rPr>
              <a:t>help you with any career in which you have to have contact with people</a:t>
            </a:r>
            <a:r>
              <a:rPr lang="en-GB" sz="2200" dirty="0" smtClean="0">
                <a:solidFill>
                  <a:schemeClr val="tx1"/>
                </a:solidFill>
                <a:latin typeface="Dekko" panose="020B0604020202020204" charset="0"/>
                <a:cs typeface="Dekko" panose="020B0604020202020204" charset="0"/>
              </a:rPr>
              <a:t>!</a:t>
            </a:r>
          </a:p>
          <a:p>
            <a:pPr fontAlgn="base"/>
            <a:r>
              <a:rPr lang="en-GB" sz="2200" dirty="0" smtClean="0">
                <a:solidFill>
                  <a:schemeClr val="tx1"/>
                </a:solidFill>
                <a:latin typeface="Dekko" panose="020B0604020202020204" charset="0"/>
                <a:cs typeface="Dekko" panose="020B0604020202020204" charset="0"/>
              </a:rPr>
              <a:t>Human </a:t>
            </a:r>
            <a:r>
              <a:rPr lang="en-GB" sz="2200" dirty="0">
                <a:solidFill>
                  <a:schemeClr val="tx1"/>
                </a:solidFill>
                <a:latin typeface="Dekko" panose="020B0604020202020204" charset="0"/>
                <a:cs typeface="Dekko" panose="020B0604020202020204" charset="0"/>
              </a:rPr>
              <a:t>Resources</a:t>
            </a:r>
          </a:p>
          <a:p>
            <a:pPr fontAlgn="base"/>
            <a:r>
              <a:rPr lang="en-GB" sz="2200" dirty="0">
                <a:solidFill>
                  <a:schemeClr val="tx1"/>
                </a:solidFill>
                <a:latin typeface="Dekko" panose="020B0604020202020204" charset="0"/>
                <a:cs typeface="Dekko" panose="020B0604020202020204" charset="0"/>
              </a:rPr>
              <a:t>Journalist</a:t>
            </a:r>
          </a:p>
          <a:p>
            <a:pPr fontAlgn="base"/>
            <a:r>
              <a:rPr lang="en-GB" sz="2200" dirty="0">
                <a:solidFill>
                  <a:schemeClr val="tx1"/>
                </a:solidFill>
                <a:latin typeface="Dekko" panose="020B0604020202020204" charset="0"/>
                <a:cs typeface="Dekko" panose="020B0604020202020204" charset="0"/>
              </a:rPr>
              <a:t>Law</a:t>
            </a:r>
          </a:p>
          <a:p>
            <a:pPr fontAlgn="base"/>
            <a:r>
              <a:rPr lang="en-GB" sz="2200" dirty="0">
                <a:solidFill>
                  <a:schemeClr val="tx1"/>
                </a:solidFill>
                <a:latin typeface="Dekko" panose="020B0604020202020204" charset="0"/>
                <a:cs typeface="Dekko" panose="020B0604020202020204" charset="0"/>
              </a:rPr>
              <a:t>Medicine (Dr, Nurse, Health Visitor, Physiotherapist, Carer </a:t>
            </a:r>
            <a:r>
              <a:rPr lang="en-GB" sz="2200" dirty="0" err="1">
                <a:solidFill>
                  <a:schemeClr val="tx1"/>
                </a:solidFill>
                <a:latin typeface="Dekko" panose="020B0604020202020204" charset="0"/>
                <a:cs typeface="Dekko" panose="020B0604020202020204" charset="0"/>
              </a:rPr>
              <a:t>etc</a:t>
            </a:r>
            <a:r>
              <a:rPr lang="en-GB" sz="2200" dirty="0">
                <a:solidFill>
                  <a:schemeClr val="tx1"/>
                </a:solidFill>
                <a:latin typeface="Dekko" panose="020B0604020202020204" charset="0"/>
                <a:cs typeface="Dekko" panose="020B0604020202020204" charset="0"/>
              </a:rPr>
              <a:t>)</a:t>
            </a:r>
          </a:p>
          <a:p>
            <a:pPr fontAlgn="base"/>
            <a:r>
              <a:rPr lang="en-GB" sz="2200" dirty="0">
                <a:solidFill>
                  <a:schemeClr val="tx1"/>
                </a:solidFill>
                <a:latin typeface="Dekko" panose="020B0604020202020204" charset="0"/>
                <a:cs typeface="Dekko" panose="020B0604020202020204" charset="0"/>
              </a:rPr>
              <a:t>Police</a:t>
            </a:r>
          </a:p>
          <a:p>
            <a:pPr fontAlgn="base"/>
            <a:r>
              <a:rPr lang="en-GB" sz="2200" dirty="0">
                <a:solidFill>
                  <a:schemeClr val="tx1"/>
                </a:solidFill>
                <a:latin typeface="Dekko" panose="020B0604020202020204" charset="0"/>
                <a:cs typeface="Dekko" panose="020B0604020202020204" charset="0"/>
              </a:rPr>
              <a:t>Social Worker</a:t>
            </a:r>
          </a:p>
          <a:p>
            <a:pPr fontAlgn="base"/>
            <a:r>
              <a:rPr lang="en-GB" sz="2200" dirty="0">
                <a:solidFill>
                  <a:schemeClr val="tx1"/>
                </a:solidFill>
                <a:latin typeface="Dekko" panose="020B0604020202020204" charset="0"/>
                <a:cs typeface="Dekko" panose="020B0604020202020204" charset="0"/>
              </a:rPr>
              <a:t>Teacher</a:t>
            </a:r>
          </a:p>
          <a:p>
            <a:pPr fontAlgn="base"/>
            <a:r>
              <a:rPr lang="en-GB" sz="2200" dirty="0">
                <a:solidFill>
                  <a:schemeClr val="tx1"/>
                </a:solidFill>
                <a:latin typeface="Dekko" panose="020B0604020202020204" charset="0"/>
                <a:cs typeface="Dekko" panose="020B0604020202020204" charset="0"/>
              </a:rPr>
              <a:t>Teaching Assistant</a:t>
            </a:r>
          </a:p>
          <a:p>
            <a:endParaRPr sz="2000" i="0" u="none" strike="noStrike" cap="none" dirty="0">
              <a:solidFill>
                <a:schemeClr val="tx1"/>
              </a:solidFill>
              <a:latin typeface="Architects Daughter"/>
              <a:ea typeface="Architects Daughter"/>
              <a:cs typeface="Architects Daughter"/>
              <a:sym typeface="Architects Daughter"/>
            </a:endParaRPr>
          </a:p>
        </p:txBody>
      </p:sp>
      <p:sp>
        <p:nvSpPr>
          <p:cNvPr id="12" name="Google Shape;202;p25"/>
          <p:cNvSpPr txBox="1"/>
          <p:nvPr/>
        </p:nvSpPr>
        <p:spPr>
          <a:xfrm>
            <a:off x="8293352" y="347559"/>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tx1"/>
                </a:solidFill>
                <a:latin typeface="Dekko"/>
                <a:ea typeface="Dekko"/>
                <a:cs typeface="Dekko"/>
                <a:sym typeface="Dekko"/>
              </a:rPr>
              <a:t>Careers</a:t>
            </a:r>
            <a:endParaRPr sz="2700" dirty="0">
              <a:solidFill>
                <a:schemeClr val="tx1"/>
              </a:solidFill>
              <a:latin typeface="Dekko"/>
              <a:ea typeface="Dekko"/>
              <a:cs typeface="Dekko"/>
              <a:sym typeface="Dekk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0141536" y="288564"/>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S</a:t>
            </a:r>
            <a:r>
              <a:rPr lang="en" sz="2700" dirty="0" smtClean="0">
                <a:solidFill>
                  <a:schemeClr val="bg1"/>
                </a:solidFill>
                <a:latin typeface="Dekko"/>
                <a:ea typeface="Dekko"/>
                <a:cs typeface="Dekko"/>
                <a:sym typeface="Dekko"/>
              </a:rPr>
              <a:t>taff</a:t>
            </a:r>
            <a:endParaRPr sz="2700" dirty="0">
              <a:solidFill>
                <a:schemeClr val="bg1"/>
              </a:solidFill>
              <a:latin typeface="Dekko"/>
              <a:ea typeface="Dekko"/>
              <a:cs typeface="Dekko"/>
              <a:sym typeface="Dekko"/>
            </a:endParaRPr>
          </a:p>
        </p:txBody>
      </p:sp>
      <p:sp>
        <p:nvSpPr>
          <p:cNvPr id="5" name="Google Shape;197;p24"/>
          <p:cNvSpPr txBox="1"/>
          <p:nvPr/>
        </p:nvSpPr>
        <p:spPr>
          <a:xfrm>
            <a:off x="547277" y="1376400"/>
            <a:ext cx="11433000" cy="2625329"/>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smtClean="0">
                <a:solidFill>
                  <a:schemeClr val="bg1"/>
                </a:solidFill>
                <a:latin typeface="Dekko" panose="020B0604020202020204" charset="0"/>
                <a:ea typeface="Architects Daughter"/>
                <a:cs typeface="Dekko" panose="020B0604020202020204" charset="0"/>
                <a:sym typeface="Architects Daughter"/>
              </a:rPr>
              <a:t>Miss Morris is the subject specialist for </a:t>
            </a:r>
            <a:r>
              <a:rPr lang="en-GB" sz="4000" dirty="0" smtClean="0">
                <a:solidFill>
                  <a:schemeClr val="bg1"/>
                </a:solidFill>
                <a:latin typeface="Dekko" panose="020B0604020202020204" charset="0"/>
                <a:ea typeface="Architects Daughter"/>
                <a:cs typeface="Dekko" panose="020B0604020202020204" charset="0"/>
                <a:sym typeface="Architects Daughter"/>
              </a:rPr>
              <a:t>Sociology</a:t>
            </a:r>
            <a:r>
              <a:rPr lang="en-GB" sz="4000" i="0" u="none" strike="noStrike" cap="none" dirty="0" smtClean="0">
                <a:solidFill>
                  <a:schemeClr val="bg1"/>
                </a:solidFill>
                <a:latin typeface="Dekko" panose="020B0604020202020204" charset="0"/>
                <a:ea typeface="Architects Daughter"/>
                <a:cs typeface="Dekko" panose="020B0604020202020204" charset="0"/>
                <a:sym typeface="Architects Daughter"/>
              </a:rPr>
              <a:t>.  </a:t>
            </a:r>
            <a:endParaRPr lang="en-GB" sz="4000" i="0" u="none" strike="noStrike" cap="none" dirty="0" smtClean="0">
              <a:solidFill>
                <a:schemeClr val="bg1"/>
              </a:solidFill>
              <a:latin typeface="Dekko" panose="020B0604020202020204" charset="0"/>
              <a:ea typeface="Architects Daughter"/>
              <a:cs typeface="Dekko" panose="020B0604020202020204" charset="0"/>
              <a:sym typeface="Architects Daughter"/>
            </a:endParaRPr>
          </a:p>
          <a:p>
            <a:pPr marL="285750" marR="0" lvl="0" indent="-158750" algn="l" rtl="0">
              <a:lnSpc>
                <a:spcPct val="125000"/>
              </a:lnSpc>
              <a:spcBef>
                <a:spcPts val="0"/>
              </a:spcBef>
              <a:spcAft>
                <a:spcPts val="0"/>
              </a:spcAft>
              <a:buClr>
                <a:srgbClr val="01AFD1"/>
              </a:buClr>
              <a:buSzPts val="2000"/>
              <a:buFont typeface="Arial"/>
              <a:buNone/>
            </a:pPr>
            <a:endParaRPr lang="en-GB" sz="4000" dirty="0">
              <a:solidFill>
                <a:schemeClr val="bg1"/>
              </a:solidFill>
              <a:latin typeface="Dekko" panose="020B0604020202020204" charset="0"/>
              <a:ea typeface="Architects Daughter"/>
              <a:cs typeface="Dekko" panose="020B0604020202020204" charset="0"/>
              <a:sym typeface="Architects Daughter"/>
            </a:endParaRPr>
          </a:p>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smtClean="0">
                <a:solidFill>
                  <a:schemeClr val="bg1"/>
                </a:solidFill>
                <a:latin typeface="Dekko" panose="020B0604020202020204" charset="0"/>
                <a:ea typeface="Architects Daughter"/>
                <a:cs typeface="Dekko" panose="020B0604020202020204" charset="0"/>
                <a:sym typeface="Architects Daughter"/>
              </a:rPr>
              <a:t>All exam classes will be taught by Miss Morris</a:t>
            </a:r>
            <a:endParaRPr sz="4000" i="0" u="none" strike="noStrike" cap="none" dirty="0">
              <a:solidFill>
                <a:schemeClr val="bg1"/>
              </a:solidFill>
              <a:latin typeface="Dekko" panose="020B0604020202020204" charset="0"/>
              <a:ea typeface="Architects Daughter"/>
              <a:cs typeface="Dekko" panose="020B0604020202020204" charset="0"/>
              <a:sym typeface="Architects Daughter"/>
            </a:endParaRPr>
          </a:p>
        </p:txBody>
      </p:sp>
      <p:pic>
        <p:nvPicPr>
          <p:cNvPr id="6" name="Picture 5"/>
          <p:cNvPicPr>
            <a:picLocks noChangeAspect="1"/>
          </p:cNvPicPr>
          <p:nvPr/>
        </p:nvPicPr>
        <p:blipFill>
          <a:blip r:embed="rId3"/>
          <a:stretch>
            <a:fillRect/>
          </a:stretch>
        </p:blipFill>
        <p:spPr>
          <a:xfrm>
            <a:off x="8910484" y="3344248"/>
            <a:ext cx="3161378" cy="3161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376</Words>
  <Application>Microsoft Office PowerPoint</Application>
  <PresentationFormat>Widescreen</PresentationFormat>
  <Paragraphs>59</Paragraphs>
  <Slides>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Boogaloo</vt:lpstr>
      <vt:lpstr>Short Stack</vt:lpstr>
      <vt:lpstr>Barriecito</vt:lpstr>
      <vt:lpstr>Roboto</vt:lpstr>
      <vt:lpstr>Roboto Slab</vt:lpstr>
      <vt:lpstr>Architects Daughter</vt:lpstr>
      <vt:lpstr>Arial</vt:lpstr>
      <vt:lpstr>Dekko</vt:lpstr>
      <vt:lpstr>Calibri</vt: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L Morris (Cefn Saeson Comprehensive School)</cp:lastModifiedBy>
  <cp:revision>23</cp:revision>
  <dcterms:modified xsi:type="dcterms:W3CDTF">2022-01-05T13:53:39Z</dcterms:modified>
</cp:coreProperties>
</file>