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</p:sldMasterIdLst>
  <p:notesMasterIdLst>
    <p:notesMasterId r:id="rId12"/>
  </p:notesMasterIdLst>
  <p:sldIdLst>
    <p:sldId id="263" r:id="rId3"/>
    <p:sldId id="267" r:id="rId4"/>
    <p:sldId id="257" r:id="rId5"/>
    <p:sldId id="265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embeddedFontLst>
    <p:embeddedFont>
      <p:font typeface="Barriecito" panose="020B0604020202020204" charset="0"/>
      <p:regular r:id="rId13"/>
    </p:embeddedFont>
    <p:embeddedFont>
      <p:font typeface="Boogaloo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Dekko" panose="020B0604020202020204" charset="0"/>
      <p:regular r:id="rId23"/>
    </p:embeddedFont>
    <p:embeddedFont>
      <p:font typeface="Roboto" panose="020B0604020202020204" charset="0"/>
      <p:regular r:id="rId24"/>
      <p:bold r:id="rId25"/>
      <p:italic r:id="rId26"/>
      <p:boldItalic r:id="rId27"/>
    </p:embeddedFont>
    <p:embeddedFont>
      <p:font typeface="Roboto Slab" panose="020B0604020202020204" charset="0"/>
      <p:regular r:id="rId28"/>
      <p:bold r:id="rId29"/>
    </p:embeddedFont>
    <p:embeddedFont>
      <p:font typeface="Short Stack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 Lowe (Cefn Saeson Comprehensive School)" userId="fee9ad85-75c8-4c08-a1a1-e00d3908fcbb" providerId="ADAL" clId="{C42D11F1-F7FC-4D0E-9C13-AF01671E1211}"/>
    <pc:docChg chg="modSld">
      <pc:chgData name="M Lowe (Cefn Saeson Comprehensive School)" userId="fee9ad85-75c8-4c08-a1a1-e00d3908fcbb" providerId="ADAL" clId="{C42D11F1-F7FC-4D0E-9C13-AF01671E1211}" dt="2021-12-15T14:25:16.751" v="2"/>
      <pc:docMkLst>
        <pc:docMk/>
      </pc:docMkLst>
      <pc:sldChg chg="addSp modSp modAnim">
        <pc:chgData name="M Lowe (Cefn Saeson Comprehensive School)" userId="fee9ad85-75c8-4c08-a1a1-e00d3908fcbb" providerId="ADAL" clId="{C42D11F1-F7FC-4D0E-9C13-AF01671E1211}" dt="2021-12-15T14:25:16.751" v="2"/>
        <pc:sldMkLst>
          <pc:docMk/>
          <pc:sldMk cId="0" sldId="262"/>
        </pc:sldMkLst>
        <pc:spChg chg="add">
          <ac:chgData name="M Lowe (Cefn Saeson Comprehensive School)" userId="fee9ad85-75c8-4c08-a1a1-e00d3908fcbb" providerId="ADAL" clId="{C42D11F1-F7FC-4D0E-9C13-AF01671E1211}" dt="2021-12-15T14:16:04.075" v="0"/>
          <ac:spMkLst>
            <pc:docMk/>
            <pc:sldMk cId="0" sldId="262"/>
            <ac:spMk id="2" creationId="{05700F5D-BB51-4736-B38B-7A9DA52A3FB9}"/>
          </ac:spMkLst>
        </pc:spChg>
        <pc:picChg chg="add mod">
          <ac:chgData name="M Lowe (Cefn Saeson Comprehensive School)" userId="fee9ad85-75c8-4c08-a1a1-e00d3908fcbb" providerId="ADAL" clId="{C42D11F1-F7FC-4D0E-9C13-AF01671E1211}" dt="2021-12-15T14:21:36.088" v="1"/>
          <ac:picMkLst>
            <pc:docMk/>
            <pc:sldMk cId="0" sldId="262"/>
            <ac:picMk id="3" creationId="{A25E8454-010A-41EF-B3FD-43F80B400D4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b603118bc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b603118bc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807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fd8ccc01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fd8ccc017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9f4f640e2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9f4f640e2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fd8ccc01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fd8ccc01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8.xml"/><Relationship Id="rId4" Type="http://schemas.openxmlformats.org/officeDocument/2006/relationships/slide" Target="../slides/slide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8.xml"/><Relationship Id="rId4" Type="http://schemas.openxmlformats.org/officeDocument/2006/relationships/slide" Target="../slides/slide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8.xml"/><Relationship Id="rId4" Type="http://schemas.openxmlformats.org/officeDocument/2006/relationships/slide" Target="../slides/slide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7.xml"/><Relationship Id="rId4" Type="http://schemas.openxmlformats.org/officeDocument/2006/relationships/slide" Target="../slides/slide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8.xml"/><Relationship Id="rId5" Type="http://schemas.openxmlformats.org/officeDocument/2006/relationships/slide" Target="../slides/slide7.xml"/><Relationship Id="rId4" Type="http://schemas.openxmlformats.org/officeDocument/2006/relationships/slide" Target="../slides/slide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 flipH="1">
            <a:off x="9911134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9991724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flipH="1">
            <a:off x="8026513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8105174" y="24863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flipH="1">
            <a:off x="614189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6228246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flipH="1">
            <a:off x="425727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4341695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2372650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 flipH="1">
            <a:off x="2437497" y="24543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1057030" y="0"/>
                </a:moveTo>
                <a:lnTo>
                  <a:pt x="10606184" y="0"/>
                </a:lnTo>
                <a:lnTo>
                  <a:pt x="10585408" y="0"/>
                </a:lnTo>
                <a:lnTo>
                  <a:pt x="10134563" y="0"/>
                </a:lnTo>
                <a:cubicBezTo>
                  <a:pt x="9968823" y="0"/>
                  <a:pt x="9834464" y="140055"/>
                  <a:pt x="9834464" y="312821"/>
                </a:cubicBezTo>
                <a:lnTo>
                  <a:pt x="9842857" y="478859"/>
                </a:lnTo>
                <a:cubicBezTo>
                  <a:pt x="9842857" y="541653"/>
                  <a:pt x="9806231" y="595530"/>
                  <a:pt x="9754033" y="618544"/>
                </a:cubicBezTo>
                <a:lnTo>
                  <a:pt x="9705003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11486590" y="628862"/>
                </a:lnTo>
                <a:lnTo>
                  <a:pt x="11437560" y="618544"/>
                </a:lnTo>
                <a:cubicBezTo>
                  <a:pt x="11385362" y="595530"/>
                  <a:pt x="11348736" y="541653"/>
                  <a:pt x="11348736" y="478859"/>
                </a:cubicBezTo>
                <a:lnTo>
                  <a:pt x="11357128" y="312821"/>
                </a:lnTo>
                <a:cubicBezTo>
                  <a:pt x="11357128" y="140055"/>
                  <a:pt x="11222769" y="0"/>
                  <a:pt x="110570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 flipH="1">
            <a:off x="296572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Google Shape;138;p13"/>
          <p:cNvCxnSpPr/>
          <p:nvPr/>
        </p:nvCxnSpPr>
        <p:spPr>
          <a:xfrm>
            <a:off x="656750" y="1680378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9" name="Google Shape;139;p13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body" idx="1"/>
          </p:nvPr>
        </p:nvSpPr>
        <p:spPr>
          <a:xfrm>
            <a:off x="517200" y="1986433"/>
            <a:ext cx="53331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body" idx="2"/>
          </p:nvPr>
        </p:nvSpPr>
        <p:spPr>
          <a:xfrm>
            <a:off x="6341600" y="1986433"/>
            <a:ext cx="53331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15"/>
          <p:cNvCxnSpPr/>
          <p:nvPr/>
        </p:nvCxnSpPr>
        <p:spPr>
          <a:xfrm>
            <a:off x="652291" y="1883036"/>
            <a:ext cx="4419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5172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body" idx="1"/>
          </p:nvPr>
        </p:nvSpPr>
        <p:spPr>
          <a:xfrm>
            <a:off x="517200" y="2125367"/>
            <a:ext cx="3744000" cy="35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0" name="Google Shape;150;p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6" name="Google Shape;156;p17"/>
          <p:cNvCxnSpPr/>
          <p:nvPr/>
        </p:nvCxnSpPr>
        <p:spPr>
          <a:xfrm>
            <a:off x="6706233" y="5994004"/>
            <a:ext cx="7212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7" name="Google Shape;157;p17"/>
          <p:cNvSpPr txBox="1">
            <a:spLocks noGrp="1"/>
          </p:cNvSpPr>
          <p:nvPr>
            <p:ph type="title"/>
          </p:nvPr>
        </p:nvSpPr>
        <p:spPr>
          <a:xfrm>
            <a:off x="354000" y="1612100"/>
            <a:ext cx="5393700" cy="2008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700" cy="179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>
            <a:spLocks noGrp="1"/>
          </p:cNvSpPr>
          <p:nvPr>
            <p:ph type="body" idx="1"/>
          </p:nvPr>
        </p:nvSpPr>
        <p:spPr>
          <a:xfrm>
            <a:off x="426000" y="5644967"/>
            <a:ext cx="7998300" cy="79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/>
          <p:nvPr/>
        </p:nvSpPr>
        <p:spPr>
          <a:xfrm>
            <a:off x="200" y="6769100"/>
            <a:ext cx="121917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title" hasCustomPrompt="1"/>
          </p:nvPr>
        </p:nvSpPr>
        <p:spPr>
          <a:xfrm>
            <a:off x="517200" y="1536600"/>
            <a:ext cx="11157600" cy="2051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19"/>
          <p:cNvSpPr txBox="1">
            <a:spLocks noGrp="1"/>
          </p:cNvSpPr>
          <p:nvPr>
            <p:ph type="body" idx="1"/>
          </p:nvPr>
        </p:nvSpPr>
        <p:spPr>
          <a:xfrm>
            <a:off x="517200" y="3892600"/>
            <a:ext cx="11157600" cy="142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CUSTOM_5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 flipH="1">
            <a:off x="9911134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254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 flipH="1">
            <a:off x="9991724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 flipH="1">
            <a:off x="8026513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 flipH="1">
            <a:off x="8105174" y="24863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 flipH="1">
            <a:off x="614189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254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/>
          <p:nvPr/>
        </p:nvSpPr>
        <p:spPr>
          <a:xfrm flipH="1">
            <a:off x="6228246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"/>
          <p:cNvSpPr/>
          <p:nvPr/>
        </p:nvSpPr>
        <p:spPr>
          <a:xfrm flipH="1">
            <a:off x="425727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"/>
          <p:cNvSpPr/>
          <p:nvPr/>
        </p:nvSpPr>
        <p:spPr>
          <a:xfrm flipH="1">
            <a:off x="4341695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 flipH="1">
            <a:off x="497655" y="179662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581427" y="23259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9172409" y="0"/>
                </a:moveTo>
                <a:lnTo>
                  <a:pt x="8721564" y="0"/>
                </a:lnTo>
                <a:lnTo>
                  <a:pt x="8700787" y="0"/>
                </a:lnTo>
                <a:lnTo>
                  <a:pt x="8249942" y="0"/>
                </a:lnTo>
                <a:cubicBezTo>
                  <a:pt x="8084202" y="0"/>
                  <a:pt x="7949843" y="140055"/>
                  <a:pt x="7949843" y="312821"/>
                </a:cubicBezTo>
                <a:lnTo>
                  <a:pt x="7958235" y="478859"/>
                </a:lnTo>
                <a:cubicBezTo>
                  <a:pt x="7958235" y="541653"/>
                  <a:pt x="7921610" y="595530"/>
                  <a:pt x="7869412" y="618544"/>
                </a:cubicBezTo>
                <a:lnTo>
                  <a:pt x="7820382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9601969" y="628862"/>
                </a:lnTo>
                <a:lnTo>
                  <a:pt x="9552939" y="618544"/>
                </a:lnTo>
                <a:cubicBezTo>
                  <a:pt x="9500741" y="595530"/>
                  <a:pt x="9464116" y="541653"/>
                  <a:pt x="9464116" y="478859"/>
                </a:cubicBezTo>
                <a:lnTo>
                  <a:pt x="9472507" y="312821"/>
                </a:lnTo>
                <a:cubicBezTo>
                  <a:pt x="9472507" y="140055"/>
                  <a:pt x="9338149" y="0"/>
                  <a:pt x="91724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"/>
          <p:cNvSpPr/>
          <p:nvPr/>
        </p:nvSpPr>
        <p:spPr>
          <a:xfrm flipH="1">
            <a:off x="279237" y="232600"/>
            <a:ext cx="11579088" cy="6275229"/>
          </a:xfrm>
          <a:custGeom>
            <a:avLst/>
            <a:gdLst/>
            <a:ahLst/>
            <a:cxnLst/>
            <a:rect l="l" t="t" r="r" b="b"/>
            <a:pathLst>
              <a:path w="12253003" h="6486025" extrusionOk="0">
                <a:moveTo>
                  <a:pt x="9539336" y="0"/>
                </a:moveTo>
                <a:lnTo>
                  <a:pt x="9088491" y="0"/>
                </a:lnTo>
                <a:lnTo>
                  <a:pt x="9067714" y="0"/>
                </a:lnTo>
                <a:lnTo>
                  <a:pt x="8616869" y="0"/>
                </a:lnTo>
                <a:cubicBezTo>
                  <a:pt x="8451129" y="0"/>
                  <a:pt x="8362636" y="140055"/>
                  <a:pt x="8362636" y="312821"/>
                </a:cubicBezTo>
                <a:lnTo>
                  <a:pt x="8325162" y="478859"/>
                </a:lnTo>
                <a:cubicBezTo>
                  <a:pt x="8325162" y="541653"/>
                  <a:pt x="8288537" y="595530"/>
                  <a:pt x="8236339" y="618544"/>
                </a:cubicBezTo>
                <a:lnTo>
                  <a:pt x="8187309" y="628862"/>
                </a:lnTo>
                <a:lnTo>
                  <a:pt x="324418" y="628862"/>
                </a:lnTo>
                <a:cubicBezTo>
                  <a:pt x="198723" y="628862"/>
                  <a:pt x="0" y="750767"/>
                  <a:pt x="0" y="876462"/>
                </a:cubicBezTo>
                <a:cubicBezTo>
                  <a:pt x="0" y="2675455"/>
                  <a:pt x="20384" y="4444433"/>
                  <a:pt x="20384" y="6243426"/>
                </a:cubicBezTo>
                <a:cubicBezTo>
                  <a:pt x="20384" y="6369121"/>
                  <a:pt x="142665" y="6486025"/>
                  <a:pt x="268360" y="6486025"/>
                </a:cubicBezTo>
                <a:lnTo>
                  <a:pt x="12071277" y="6476020"/>
                </a:lnTo>
                <a:cubicBezTo>
                  <a:pt x="12196972" y="6476020"/>
                  <a:pt x="12253002" y="6374124"/>
                  <a:pt x="12253002" y="6248429"/>
                </a:cubicBezTo>
                <a:cubicBezTo>
                  <a:pt x="12253002" y="4451104"/>
                  <a:pt x="12253003" y="2653778"/>
                  <a:pt x="12253003" y="856453"/>
                </a:cubicBezTo>
                <a:cubicBezTo>
                  <a:pt x="12253003" y="730758"/>
                  <a:pt x="12202069" y="613855"/>
                  <a:pt x="12076374" y="613855"/>
                </a:cubicBezTo>
                <a:lnTo>
                  <a:pt x="9968896" y="628862"/>
                </a:lnTo>
                <a:lnTo>
                  <a:pt x="9919866" y="618544"/>
                </a:lnTo>
                <a:cubicBezTo>
                  <a:pt x="9867668" y="595530"/>
                  <a:pt x="9831043" y="541653"/>
                  <a:pt x="9831043" y="478859"/>
                </a:cubicBezTo>
                <a:lnTo>
                  <a:pt x="9839434" y="312821"/>
                </a:lnTo>
                <a:cubicBezTo>
                  <a:pt x="9839434" y="140055"/>
                  <a:pt x="9705076" y="0"/>
                  <a:pt x="9539336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3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40" name="Google Shape;40;p3">
            <a:hlinkClick r:id="rId3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41" name="Google Shape;41;p3">
            <a:hlinkClick r:id="rId4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42" name="Google Shape;42;p3">
            <a:hlinkClick r:id="rId5" action="ppaction://hlinksldjump"/>
          </p:cNvPr>
          <p:cNvSpPr txBox="1"/>
          <p:nvPr/>
        </p:nvSpPr>
        <p:spPr>
          <a:xfrm>
            <a:off x="830998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10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 flipH="1">
            <a:off x="9911134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 flipH="1">
            <a:off x="9991724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8026513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8105174" y="24863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614189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6228246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497655" y="179662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254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 flipH="1">
            <a:off x="581427" y="23259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4"/>
          <p:cNvSpPr/>
          <p:nvPr/>
        </p:nvSpPr>
        <p:spPr>
          <a:xfrm flipH="1">
            <a:off x="2372650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254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4"/>
          <p:cNvSpPr/>
          <p:nvPr/>
        </p:nvSpPr>
        <p:spPr>
          <a:xfrm flipH="1">
            <a:off x="2437497" y="24543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4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7287788" y="0"/>
                </a:moveTo>
                <a:lnTo>
                  <a:pt x="6836943" y="0"/>
                </a:lnTo>
                <a:lnTo>
                  <a:pt x="6816167" y="0"/>
                </a:lnTo>
                <a:lnTo>
                  <a:pt x="6365321" y="0"/>
                </a:lnTo>
                <a:cubicBezTo>
                  <a:pt x="6199582" y="0"/>
                  <a:pt x="6065223" y="140055"/>
                  <a:pt x="6065223" y="312821"/>
                </a:cubicBezTo>
                <a:lnTo>
                  <a:pt x="6073615" y="478859"/>
                </a:lnTo>
                <a:cubicBezTo>
                  <a:pt x="6073615" y="541653"/>
                  <a:pt x="6036989" y="595530"/>
                  <a:pt x="5984791" y="618544"/>
                </a:cubicBezTo>
                <a:lnTo>
                  <a:pt x="5935761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7717348" y="628862"/>
                </a:lnTo>
                <a:lnTo>
                  <a:pt x="7668318" y="618544"/>
                </a:lnTo>
                <a:cubicBezTo>
                  <a:pt x="7616120" y="595530"/>
                  <a:pt x="7579495" y="541653"/>
                  <a:pt x="7579495" y="478859"/>
                </a:cubicBezTo>
                <a:lnTo>
                  <a:pt x="7587887" y="312821"/>
                </a:lnTo>
                <a:cubicBezTo>
                  <a:pt x="7587887" y="140055"/>
                  <a:pt x="7453528" y="0"/>
                  <a:pt x="728778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4"/>
          <p:cNvSpPr/>
          <p:nvPr/>
        </p:nvSpPr>
        <p:spPr>
          <a:xfrm flipH="1">
            <a:off x="289062" y="261473"/>
            <a:ext cx="11569262" cy="6267317"/>
          </a:xfrm>
          <a:custGeom>
            <a:avLst/>
            <a:gdLst/>
            <a:ahLst/>
            <a:cxnLst/>
            <a:rect l="l" t="t" r="r" b="b"/>
            <a:pathLst>
              <a:path w="12473598" h="6461152" extrusionOk="0">
                <a:moveTo>
                  <a:pt x="7666562" y="0"/>
                </a:moveTo>
                <a:lnTo>
                  <a:pt x="7215717" y="0"/>
                </a:lnTo>
                <a:lnTo>
                  <a:pt x="7194941" y="0"/>
                </a:lnTo>
                <a:lnTo>
                  <a:pt x="6744095" y="0"/>
                </a:lnTo>
                <a:cubicBezTo>
                  <a:pt x="6578356" y="0"/>
                  <a:pt x="6443997" y="140055"/>
                  <a:pt x="6443997" y="312821"/>
                </a:cubicBezTo>
                <a:lnTo>
                  <a:pt x="6452389" y="478859"/>
                </a:lnTo>
                <a:cubicBezTo>
                  <a:pt x="6452389" y="541653"/>
                  <a:pt x="6415763" y="595530"/>
                  <a:pt x="6363565" y="618544"/>
                </a:cubicBezTo>
                <a:lnTo>
                  <a:pt x="6314535" y="628862"/>
                </a:lnTo>
                <a:lnTo>
                  <a:pt x="357308" y="623895"/>
                </a:lnTo>
                <a:cubicBezTo>
                  <a:pt x="231613" y="623895"/>
                  <a:pt x="0" y="725790"/>
                  <a:pt x="0" y="851485"/>
                </a:cubicBezTo>
                <a:cubicBezTo>
                  <a:pt x="0" y="2650478"/>
                  <a:pt x="31132" y="4459406"/>
                  <a:pt x="31132" y="6258399"/>
                </a:cubicBezTo>
                <a:cubicBezTo>
                  <a:pt x="31132" y="6384094"/>
                  <a:pt x="81141" y="6461152"/>
                  <a:pt x="206836" y="6461152"/>
                </a:cubicBezTo>
                <a:lnTo>
                  <a:pt x="12334215" y="6461151"/>
                </a:lnTo>
                <a:cubicBezTo>
                  <a:pt x="12459910" y="6461151"/>
                  <a:pt x="12473598" y="6364223"/>
                  <a:pt x="12473598" y="6238528"/>
                </a:cubicBezTo>
                <a:cubicBezTo>
                  <a:pt x="12468409" y="4447815"/>
                  <a:pt x="12463221" y="2657101"/>
                  <a:pt x="12458032" y="866388"/>
                </a:cubicBezTo>
                <a:cubicBezTo>
                  <a:pt x="12458032" y="740693"/>
                  <a:pt x="12371703" y="628862"/>
                  <a:pt x="12246008" y="628862"/>
                </a:cubicBezTo>
                <a:lnTo>
                  <a:pt x="8096122" y="628862"/>
                </a:lnTo>
                <a:lnTo>
                  <a:pt x="8047092" y="618544"/>
                </a:lnTo>
                <a:cubicBezTo>
                  <a:pt x="7994894" y="595530"/>
                  <a:pt x="7958269" y="541653"/>
                  <a:pt x="7958269" y="478859"/>
                </a:cubicBezTo>
                <a:lnTo>
                  <a:pt x="7966661" y="312821"/>
                </a:lnTo>
                <a:cubicBezTo>
                  <a:pt x="7966661" y="140055"/>
                  <a:pt x="7832302" y="0"/>
                  <a:pt x="7666562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4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58" name="Google Shape;58;p4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59" name="Google Shape;59;p4">
            <a:hlinkClick r:id="rId4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60" name="Google Shape;60;p4">
            <a:hlinkClick r:id="rId5" action="ppaction://hlinksldjump"/>
          </p:cNvPr>
          <p:cNvSpPr txBox="1"/>
          <p:nvPr/>
        </p:nvSpPr>
        <p:spPr>
          <a:xfrm>
            <a:off x="830998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61" name="Google Shape;61;p4">
            <a:hlinkClick r:id="rId6" action="ppaction://hlinksldjump"/>
          </p:cNvPr>
          <p:cNvSpPr txBox="1"/>
          <p:nvPr/>
        </p:nvSpPr>
        <p:spPr>
          <a:xfrm>
            <a:off x="102062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>
  <p:cSld name="CUSTOM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/>
          <p:nvPr/>
        </p:nvSpPr>
        <p:spPr>
          <a:xfrm flipH="1">
            <a:off x="9911134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5"/>
          <p:cNvSpPr/>
          <p:nvPr/>
        </p:nvSpPr>
        <p:spPr>
          <a:xfrm flipH="1">
            <a:off x="9991724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5"/>
          <p:cNvSpPr/>
          <p:nvPr/>
        </p:nvSpPr>
        <p:spPr>
          <a:xfrm flipH="1">
            <a:off x="8026513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5"/>
          <p:cNvSpPr/>
          <p:nvPr/>
        </p:nvSpPr>
        <p:spPr>
          <a:xfrm flipH="1">
            <a:off x="8105174" y="24863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"/>
          <p:cNvSpPr/>
          <p:nvPr/>
        </p:nvSpPr>
        <p:spPr>
          <a:xfrm flipH="1">
            <a:off x="497655" y="179662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5"/>
          <p:cNvSpPr/>
          <p:nvPr/>
        </p:nvSpPr>
        <p:spPr>
          <a:xfrm flipH="1">
            <a:off x="581427" y="23259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5"/>
          <p:cNvSpPr/>
          <p:nvPr/>
        </p:nvSpPr>
        <p:spPr>
          <a:xfrm flipH="1">
            <a:off x="2372650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5"/>
          <p:cNvSpPr/>
          <p:nvPr/>
        </p:nvSpPr>
        <p:spPr>
          <a:xfrm flipH="1">
            <a:off x="2437497" y="24543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5"/>
          <p:cNvSpPr/>
          <p:nvPr/>
        </p:nvSpPr>
        <p:spPr>
          <a:xfrm flipH="1">
            <a:off x="425727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5"/>
          <p:cNvSpPr/>
          <p:nvPr/>
        </p:nvSpPr>
        <p:spPr>
          <a:xfrm flipH="1">
            <a:off x="4341695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5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5403167" y="0"/>
                </a:moveTo>
                <a:lnTo>
                  <a:pt x="4952322" y="0"/>
                </a:lnTo>
                <a:lnTo>
                  <a:pt x="4931546" y="0"/>
                </a:lnTo>
                <a:lnTo>
                  <a:pt x="4480700" y="0"/>
                </a:lnTo>
                <a:cubicBezTo>
                  <a:pt x="4314961" y="0"/>
                  <a:pt x="4180602" y="140055"/>
                  <a:pt x="4180602" y="312821"/>
                </a:cubicBezTo>
                <a:lnTo>
                  <a:pt x="4188994" y="478859"/>
                </a:lnTo>
                <a:cubicBezTo>
                  <a:pt x="4188994" y="541653"/>
                  <a:pt x="4152368" y="595530"/>
                  <a:pt x="4100170" y="618544"/>
                </a:cubicBezTo>
                <a:lnTo>
                  <a:pt x="4051140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5832728" y="628862"/>
                </a:lnTo>
                <a:lnTo>
                  <a:pt x="5783697" y="618544"/>
                </a:lnTo>
                <a:cubicBezTo>
                  <a:pt x="5731500" y="595530"/>
                  <a:pt x="5694874" y="541653"/>
                  <a:pt x="5694874" y="478859"/>
                </a:cubicBezTo>
                <a:lnTo>
                  <a:pt x="5703266" y="312821"/>
                </a:lnTo>
                <a:cubicBezTo>
                  <a:pt x="5703266" y="140055"/>
                  <a:pt x="5568907" y="0"/>
                  <a:pt x="54031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336884" y="261473"/>
            <a:ext cx="11569262" cy="6267317"/>
          </a:xfrm>
          <a:custGeom>
            <a:avLst/>
            <a:gdLst/>
            <a:ahLst/>
            <a:cxnLst/>
            <a:rect l="l" t="t" r="r" b="b"/>
            <a:pathLst>
              <a:path w="12473598" h="6461152" extrusionOk="0">
                <a:moveTo>
                  <a:pt x="7666562" y="0"/>
                </a:moveTo>
                <a:lnTo>
                  <a:pt x="7215717" y="0"/>
                </a:lnTo>
                <a:lnTo>
                  <a:pt x="7194941" y="0"/>
                </a:lnTo>
                <a:lnTo>
                  <a:pt x="6744095" y="0"/>
                </a:lnTo>
                <a:cubicBezTo>
                  <a:pt x="6578356" y="0"/>
                  <a:pt x="6443997" y="140055"/>
                  <a:pt x="6443997" y="312821"/>
                </a:cubicBezTo>
                <a:lnTo>
                  <a:pt x="6452389" y="478859"/>
                </a:lnTo>
                <a:cubicBezTo>
                  <a:pt x="6452389" y="541653"/>
                  <a:pt x="6415763" y="595530"/>
                  <a:pt x="6363565" y="618544"/>
                </a:cubicBezTo>
                <a:lnTo>
                  <a:pt x="6314535" y="628862"/>
                </a:lnTo>
                <a:lnTo>
                  <a:pt x="357308" y="623895"/>
                </a:lnTo>
                <a:cubicBezTo>
                  <a:pt x="231613" y="623895"/>
                  <a:pt x="0" y="725790"/>
                  <a:pt x="0" y="851485"/>
                </a:cubicBezTo>
                <a:cubicBezTo>
                  <a:pt x="0" y="2650478"/>
                  <a:pt x="31132" y="4459406"/>
                  <a:pt x="31132" y="6258399"/>
                </a:cubicBezTo>
                <a:cubicBezTo>
                  <a:pt x="31132" y="6384094"/>
                  <a:pt x="81141" y="6461152"/>
                  <a:pt x="206836" y="6461152"/>
                </a:cubicBezTo>
                <a:lnTo>
                  <a:pt x="12334215" y="6461151"/>
                </a:lnTo>
                <a:cubicBezTo>
                  <a:pt x="12459910" y="6461151"/>
                  <a:pt x="12473598" y="6364223"/>
                  <a:pt x="12473598" y="6238528"/>
                </a:cubicBezTo>
                <a:cubicBezTo>
                  <a:pt x="12468409" y="4447815"/>
                  <a:pt x="12463221" y="2657101"/>
                  <a:pt x="12458032" y="866388"/>
                </a:cubicBezTo>
                <a:cubicBezTo>
                  <a:pt x="12458032" y="740693"/>
                  <a:pt x="12371703" y="628862"/>
                  <a:pt x="12246008" y="628862"/>
                </a:cubicBezTo>
                <a:lnTo>
                  <a:pt x="8096122" y="628862"/>
                </a:lnTo>
                <a:lnTo>
                  <a:pt x="8047092" y="618544"/>
                </a:lnTo>
                <a:cubicBezTo>
                  <a:pt x="7994894" y="595530"/>
                  <a:pt x="7958269" y="541653"/>
                  <a:pt x="7958269" y="478859"/>
                </a:cubicBezTo>
                <a:lnTo>
                  <a:pt x="7966661" y="312821"/>
                </a:lnTo>
                <a:cubicBezTo>
                  <a:pt x="7966661" y="140055"/>
                  <a:pt x="7832302" y="0"/>
                  <a:pt x="7666562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5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77" name="Google Shape;77;p5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78" name="Google Shape;78;p5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79" name="Google Shape;79;p5">
            <a:hlinkClick r:id="rId5" action="ppaction://hlinksldjump"/>
          </p:cNvPr>
          <p:cNvSpPr txBox="1"/>
          <p:nvPr/>
        </p:nvSpPr>
        <p:spPr>
          <a:xfrm>
            <a:off x="830998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80" name="Google Shape;80;p5">
            <a:hlinkClick r:id="rId6" action="ppaction://hlinksldjump"/>
          </p:cNvPr>
          <p:cNvSpPr txBox="1"/>
          <p:nvPr/>
        </p:nvSpPr>
        <p:spPr>
          <a:xfrm>
            <a:off x="102062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CUSTOM_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"/>
          <p:cNvSpPr/>
          <p:nvPr/>
        </p:nvSpPr>
        <p:spPr>
          <a:xfrm flipH="1">
            <a:off x="9911134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6"/>
          <p:cNvSpPr/>
          <p:nvPr/>
        </p:nvSpPr>
        <p:spPr>
          <a:xfrm flipH="1">
            <a:off x="9991724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6"/>
          <p:cNvSpPr/>
          <p:nvPr/>
        </p:nvSpPr>
        <p:spPr>
          <a:xfrm flipH="1">
            <a:off x="497655" y="179662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6"/>
          <p:cNvSpPr/>
          <p:nvPr/>
        </p:nvSpPr>
        <p:spPr>
          <a:xfrm flipH="1">
            <a:off x="581427" y="23259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6"/>
          <p:cNvSpPr/>
          <p:nvPr/>
        </p:nvSpPr>
        <p:spPr>
          <a:xfrm flipH="1">
            <a:off x="2372650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6"/>
          <p:cNvSpPr/>
          <p:nvPr/>
        </p:nvSpPr>
        <p:spPr>
          <a:xfrm flipH="1">
            <a:off x="2437497" y="24543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6"/>
          <p:cNvSpPr/>
          <p:nvPr/>
        </p:nvSpPr>
        <p:spPr>
          <a:xfrm flipH="1">
            <a:off x="425727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6"/>
          <p:cNvSpPr/>
          <p:nvPr/>
        </p:nvSpPr>
        <p:spPr>
          <a:xfrm flipH="1">
            <a:off x="4341695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6"/>
          <p:cNvSpPr/>
          <p:nvPr/>
        </p:nvSpPr>
        <p:spPr>
          <a:xfrm flipH="1">
            <a:off x="614189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6"/>
          <p:cNvSpPr/>
          <p:nvPr/>
        </p:nvSpPr>
        <p:spPr>
          <a:xfrm flipH="1">
            <a:off x="6228246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254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6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3518546" y="0"/>
                </a:moveTo>
                <a:lnTo>
                  <a:pt x="3067701" y="0"/>
                </a:lnTo>
                <a:lnTo>
                  <a:pt x="3046924" y="0"/>
                </a:lnTo>
                <a:lnTo>
                  <a:pt x="2596079" y="0"/>
                </a:lnTo>
                <a:cubicBezTo>
                  <a:pt x="2430339" y="0"/>
                  <a:pt x="2295980" y="140055"/>
                  <a:pt x="2295980" y="312821"/>
                </a:cubicBezTo>
                <a:lnTo>
                  <a:pt x="2304373" y="478859"/>
                </a:lnTo>
                <a:cubicBezTo>
                  <a:pt x="2304373" y="541653"/>
                  <a:pt x="2267747" y="595530"/>
                  <a:pt x="2215549" y="618544"/>
                </a:cubicBezTo>
                <a:lnTo>
                  <a:pt x="216651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3948107" y="628862"/>
                </a:lnTo>
                <a:lnTo>
                  <a:pt x="3899076" y="618544"/>
                </a:lnTo>
                <a:cubicBezTo>
                  <a:pt x="3846879" y="595530"/>
                  <a:pt x="3810253" y="541653"/>
                  <a:pt x="3810253" y="478859"/>
                </a:cubicBezTo>
                <a:lnTo>
                  <a:pt x="3818645" y="312821"/>
                </a:lnTo>
                <a:cubicBezTo>
                  <a:pt x="3818645" y="140055"/>
                  <a:pt x="3684286" y="0"/>
                  <a:pt x="35185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303144" y="261475"/>
            <a:ext cx="11580123" cy="6253369"/>
          </a:xfrm>
          <a:custGeom>
            <a:avLst/>
            <a:gdLst/>
            <a:ahLst/>
            <a:cxnLst/>
            <a:rect l="l" t="t" r="r" b="b"/>
            <a:pathLst>
              <a:path w="12418363" h="6497007" extrusionOk="0">
                <a:moveTo>
                  <a:pt x="9704696" y="0"/>
                </a:moveTo>
                <a:lnTo>
                  <a:pt x="9253851" y="0"/>
                </a:lnTo>
                <a:lnTo>
                  <a:pt x="9233074" y="0"/>
                </a:lnTo>
                <a:lnTo>
                  <a:pt x="8782229" y="0"/>
                </a:lnTo>
                <a:cubicBezTo>
                  <a:pt x="8616489" y="0"/>
                  <a:pt x="8527996" y="140055"/>
                  <a:pt x="8527996" y="312821"/>
                </a:cubicBezTo>
                <a:lnTo>
                  <a:pt x="8537012" y="478859"/>
                </a:lnTo>
                <a:cubicBezTo>
                  <a:pt x="8537012" y="541653"/>
                  <a:pt x="8453897" y="595530"/>
                  <a:pt x="8401699" y="618544"/>
                </a:cubicBezTo>
                <a:lnTo>
                  <a:pt x="489778" y="628862"/>
                </a:lnTo>
                <a:cubicBezTo>
                  <a:pt x="364083" y="628862"/>
                  <a:pt x="-5231" y="545116"/>
                  <a:pt x="58" y="896470"/>
                </a:cubicBezTo>
                <a:cubicBezTo>
                  <a:pt x="14203" y="1836148"/>
                  <a:pt x="71820" y="5312918"/>
                  <a:pt x="25607" y="6248429"/>
                </a:cubicBezTo>
                <a:cubicBezTo>
                  <a:pt x="10092" y="6562508"/>
                  <a:pt x="248724" y="6492277"/>
                  <a:pt x="433720" y="6486025"/>
                </a:cubicBezTo>
                <a:lnTo>
                  <a:pt x="12236637" y="6476020"/>
                </a:lnTo>
                <a:cubicBezTo>
                  <a:pt x="12362332" y="6476020"/>
                  <a:pt x="12418362" y="6374124"/>
                  <a:pt x="12418362" y="6248429"/>
                </a:cubicBezTo>
                <a:cubicBezTo>
                  <a:pt x="12418362" y="4451104"/>
                  <a:pt x="12418363" y="2653778"/>
                  <a:pt x="12418363" y="856453"/>
                </a:cubicBezTo>
                <a:cubicBezTo>
                  <a:pt x="12418363" y="730758"/>
                  <a:pt x="12367429" y="613855"/>
                  <a:pt x="12241734" y="613855"/>
                </a:cubicBezTo>
                <a:lnTo>
                  <a:pt x="10134256" y="628862"/>
                </a:lnTo>
                <a:lnTo>
                  <a:pt x="10085226" y="618544"/>
                </a:lnTo>
                <a:cubicBezTo>
                  <a:pt x="10033028" y="595530"/>
                  <a:pt x="9996403" y="541653"/>
                  <a:pt x="9996403" y="478859"/>
                </a:cubicBezTo>
                <a:lnTo>
                  <a:pt x="10004794" y="312821"/>
                </a:lnTo>
                <a:cubicBezTo>
                  <a:pt x="10004794" y="140055"/>
                  <a:pt x="9870436" y="0"/>
                  <a:pt x="9704696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6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96" name="Google Shape;96;p6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97" name="Google Shape;97;p6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98" name="Google Shape;98;p6">
            <a:hlinkClick r:id="rId5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99" name="Google Shape;99;p6">
            <a:hlinkClick r:id="rId6" action="ppaction://hlinksldjump"/>
          </p:cNvPr>
          <p:cNvSpPr txBox="1"/>
          <p:nvPr/>
        </p:nvSpPr>
        <p:spPr>
          <a:xfrm>
            <a:off x="102062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CUSTOM_6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/>
          <p:nvPr/>
        </p:nvSpPr>
        <p:spPr>
          <a:xfrm flipH="1">
            <a:off x="497655" y="179662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7"/>
          <p:cNvSpPr/>
          <p:nvPr/>
        </p:nvSpPr>
        <p:spPr>
          <a:xfrm flipH="1">
            <a:off x="581427" y="23259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7"/>
          <p:cNvSpPr/>
          <p:nvPr/>
        </p:nvSpPr>
        <p:spPr>
          <a:xfrm flipH="1">
            <a:off x="2372650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7"/>
          <p:cNvSpPr/>
          <p:nvPr/>
        </p:nvSpPr>
        <p:spPr>
          <a:xfrm flipH="1">
            <a:off x="2437497" y="24543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7"/>
          <p:cNvSpPr/>
          <p:nvPr/>
        </p:nvSpPr>
        <p:spPr>
          <a:xfrm flipH="1">
            <a:off x="425727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7"/>
          <p:cNvSpPr/>
          <p:nvPr/>
        </p:nvSpPr>
        <p:spPr>
          <a:xfrm flipH="1">
            <a:off x="4341695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7"/>
          <p:cNvSpPr/>
          <p:nvPr/>
        </p:nvSpPr>
        <p:spPr>
          <a:xfrm flipH="1">
            <a:off x="614189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7"/>
          <p:cNvSpPr/>
          <p:nvPr/>
        </p:nvSpPr>
        <p:spPr>
          <a:xfrm flipH="1">
            <a:off x="6228246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7"/>
          <p:cNvSpPr/>
          <p:nvPr/>
        </p:nvSpPr>
        <p:spPr>
          <a:xfrm flipH="1">
            <a:off x="8026513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7"/>
          <p:cNvSpPr/>
          <p:nvPr/>
        </p:nvSpPr>
        <p:spPr>
          <a:xfrm flipH="1">
            <a:off x="8105174" y="24863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15" name="Google Shape;11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16" name="Google Shape;11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17" name="Google Shape;117;p7">
            <a:hlinkClick r:id="rId5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18" name="Google Shape;118;p7">
            <a:hlinkClick r:id="rId6" action="ppaction://hlinksldjump"/>
          </p:cNvPr>
          <p:cNvSpPr txBox="1"/>
          <p:nvPr/>
        </p:nvSpPr>
        <p:spPr>
          <a:xfrm>
            <a:off x="830998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/>
          <p:cNvSpPr/>
          <p:nvPr/>
        </p:nvSpPr>
        <p:spPr>
          <a:xfrm>
            <a:off x="2033067" y="896808"/>
            <a:ext cx="1442131" cy="1499896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6" name="Google Shape;126;p10"/>
          <p:cNvSpPr/>
          <p:nvPr/>
        </p:nvSpPr>
        <p:spPr>
          <a:xfrm rot="10800000">
            <a:off x="8716786" y="4457271"/>
            <a:ext cx="1442131" cy="1499896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7" name="Google Shape;127;p10"/>
          <p:cNvCxnSpPr/>
          <p:nvPr/>
        </p:nvCxnSpPr>
        <p:spPr>
          <a:xfrm>
            <a:off x="5812802" y="3756618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10"/>
          <p:cNvSpPr txBox="1">
            <a:spLocks noGrp="1"/>
          </p:cNvSpPr>
          <p:nvPr>
            <p:ph type="ctrTitle"/>
          </p:nvPr>
        </p:nvSpPr>
        <p:spPr>
          <a:xfrm>
            <a:off x="2240402" y="1585234"/>
            <a:ext cx="7711200" cy="1943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29" name="Google Shape;129;p10"/>
          <p:cNvSpPr txBox="1">
            <a:spLocks noGrp="1"/>
          </p:cNvSpPr>
          <p:nvPr>
            <p:ph type="subTitle" idx="1"/>
          </p:nvPr>
        </p:nvSpPr>
        <p:spPr>
          <a:xfrm>
            <a:off x="2240402" y="4065933"/>
            <a:ext cx="7711200" cy="121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30" name="Google Shape;130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Google Shape;132;p11"/>
          <p:cNvCxnSpPr/>
          <p:nvPr/>
        </p:nvCxnSpPr>
        <p:spPr>
          <a:xfrm>
            <a:off x="5812802" y="3756618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3" name="Google Shape;133;p11"/>
          <p:cNvSpPr txBox="1">
            <a:spLocks noGrp="1"/>
          </p:cNvSpPr>
          <p:nvPr>
            <p:ph type="title"/>
          </p:nvPr>
        </p:nvSpPr>
        <p:spPr>
          <a:xfrm>
            <a:off x="641000" y="2353267"/>
            <a:ext cx="10962900" cy="1209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6D9E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 flipH="1">
            <a:off x="5237074" y="2772700"/>
            <a:ext cx="6954926" cy="4087852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/>
          <p:nvPr/>
        </p:nvSpPr>
        <p:spPr>
          <a:xfrm rot="10800000" flipH="1">
            <a:off x="1" y="-1225"/>
            <a:ext cx="7839544" cy="472070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1"/>
          <p:cNvSpPr txBox="1">
            <a:spLocks noGrp="1"/>
          </p:cNvSpPr>
          <p:nvPr>
            <p:ph type="title"/>
          </p:nvPr>
        </p:nvSpPr>
        <p:spPr>
          <a:xfrm>
            <a:off x="622300" y="593375"/>
            <a:ext cx="109752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2300" y="1586625"/>
            <a:ext cx="10975200" cy="489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0467" y="1161517"/>
            <a:ext cx="101665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latin typeface="Comic Sans MS" panose="030F0702030302020204" pitchFamily="66" charset="0"/>
              </a:rPr>
              <a:t>History </a:t>
            </a:r>
          </a:p>
          <a:p>
            <a:pPr algn="ctr"/>
            <a:endParaRPr lang="en-GB" sz="6000" dirty="0">
              <a:latin typeface="Comic Sans MS" panose="030F0702030302020204" pitchFamily="66" charset="0"/>
            </a:endParaRPr>
          </a:p>
          <a:p>
            <a:pPr algn="ctr"/>
            <a:r>
              <a:rPr lang="en-GB" sz="6000" dirty="0">
                <a:latin typeface="Comic Sans MS" panose="030F0702030302020204" pitchFamily="66" charset="0"/>
              </a:rPr>
              <a:t>Entry Pathways Humanities No Exam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Ku Klux Klan&amp;#39;s history is a warning about the Capitol riot - V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37" y="101599"/>
            <a:ext cx="5021086" cy="282436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Blitz | Facts, History, Damage, &amp;amp; Casualties | Britann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5" t="29401" r="9425" b="-15517"/>
          <a:stretch/>
        </p:blipFill>
        <p:spPr bwMode="auto">
          <a:xfrm>
            <a:off x="6140247" y="101599"/>
            <a:ext cx="5626937" cy="381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pping Black Lives Matter Protests Around The World | Here &amp;amp; N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3" y="2997200"/>
            <a:ext cx="562356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oung Adult fiction&amp;#39;s counterfactual attraction to Nazi Germany | Children  and teenagers | The Guard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47" y="3382136"/>
            <a:ext cx="5437504" cy="326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59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/>
        </p:nvSpPr>
        <p:spPr>
          <a:xfrm>
            <a:off x="704382" y="268900"/>
            <a:ext cx="1320943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chemeClr val="bg1"/>
                </a:solidFill>
                <a:latin typeface="Dekko"/>
                <a:ea typeface="Short Stack"/>
                <a:cs typeface="Dekko"/>
                <a:sym typeface="Dekko"/>
              </a:rPr>
              <a:t>Content</a:t>
            </a:r>
            <a:endParaRPr sz="1100" dirty="0">
              <a:solidFill>
                <a:schemeClr val="bg1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2674500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Exam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4546175" y="334381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Staff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8289524" y="334381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Dekko"/>
                <a:ea typeface="Dekko"/>
                <a:cs typeface="Dekko"/>
                <a:sym typeface="Dekko"/>
              </a:rPr>
              <a:t>Pupil view</a:t>
            </a:r>
            <a:endParaRPr sz="24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6417849" y="268900"/>
            <a:ext cx="1300473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Careers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10161200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Video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1295" y="1570187"/>
            <a:ext cx="1049240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Entry Pathways Humanities (History) provides pupils with an inclusive and flexible qualification. Pupils work towards achieving credits, which are achieved through </a:t>
            </a:r>
            <a:r>
              <a:rPr lang="en-GB" sz="3200" b="1" dirty="0">
                <a:latin typeface="Comic Sans MS" panose="030F0702030302020204" pitchFamily="66" charset="0"/>
              </a:rPr>
              <a:t>continual assessment in class-based tasks (no exams).</a:t>
            </a:r>
            <a:r>
              <a:rPr lang="en-GB" sz="3200" dirty="0">
                <a:latin typeface="Comic Sans MS" panose="030F0702030302020204" pitchFamily="66" charset="0"/>
              </a:rPr>
              <a:t> 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r>
              <a:rPr lang="en-GB" sz="3200" dirty="0">
                <a:latin typeface="Comic Sans MS" panose="030F0702030302020204" pitchFamily="66" charset="0"/>
              </a:rPr>
              <a:t>This option is good for those </a:t>
            </a:r>
            <a:r>
              <a:rPr lang="en-GB" sz="3200" b="1" dirty="0">
                <a:latin typeface="Comic Sans MS" panose="030F0702030302020204" pitchFamily="66" charset="0"/>
              </a:rPr>
              <a:t>who enjoy studying History but find exams challenging. 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/>
        </p:nvSpPr>
        <p:spPr>
          <a:xfrm>
            <a:off x="704382" y="268900"/>
            <a:ext cx="1320943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chemeClr val="bg1"/>
                </a:solidFill>
                <a:latin typeface="Dekko"/>
                <a:ea typeface="Short Stack"/>
                <a:cs typeface="Dekko"/>
                <a:sym typeface="Dekko"/>
              </a:rPr>
              <a:t>Content</a:t>
            </a:r>
            <a:endParaRPr sz="1100" dirty="0">
              <a:solidFill>
                <a:schemeClr val="bg1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2674500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Exam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4546175" y="334381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Staff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8289524" y="334381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Dekko"/>
                <a:ea typeface="Dekko"/>
                <a:cs typeface="Dekko"/>
                <a:sym typeface="Dekko"/>
              </a:rPr>
              <a:t>Pupil view</a:t>
            </a:r>
            <a:endParaRPr sz="24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6417849" y="268900"/>
            <a:ext cx="1300473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Careers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10161200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Video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2130" y="1293624"/>
            <a:ext cx="11112190" cy="4360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1600" b="1" dirty="0">
                <a:latin typeface="Comic Sans MS" panose="030F0702030302020204" pitchFamily="66" charset="0"/>
              </a:rPr>
              <a:t>Units Studied</a:t>
            </a:r>
            <a:r>
              <a:rPr lang="en-GB" sz="1600" dirty="0">
                <a:latin typeface="Comic Sans MS" panose="030F0702030302020204" pitchFamily="66" charset="0"/>
              </a:rPr>
              <a:t>: </a:t>
            </a:r>
          </a:p>
          <a:p>
            <a:pPr>
              <a:spcAft>
                <a:spcPts val="800"/>
              </a:spcAft>
            </a:pPr>
            <a:endParaRPr lang="en-GB" sz="1600" dirty="0">
              <a:latin typeface="Comic Sans MS" panose="030F0702030302020204" pitchFamily="66" charset="0"/>
            </a:endParaRPr>
          </a:p>
          <a:p>
            <a:pPr>
              <a:spcAft>
                <a:spcPts val="800"/>
              </a:spcAft>
            </a:pPr>
            <a:r>
              <a:rPr lang="en-GB" sz="1600" b="1" dirty="0">
                <a:latin typeface="Comic Sans MS" panose="030F0702030302020204" pitchFamily="66" charset="0"/>
              </a:rPr>
              <a:t>Britain and the Second World War 1939-1945</a:t>
            </a:r>
            <a:r>
              <a:rPr lang="en-GB" sz="1600" dirty="0">
                <a:latin typeface="Comic Sans MS" panose="030F0702030302020204" pitchFamily="66" charset="0"/>
              </a:rPr>
              <a:t>: Evacuation and rationing, Coping with the Blitz, The role of women during the war, Keeping up morale – radio, cinema, posters, role of Churchill. 4 credits</a:t>
            </a:r>
            <a:r>
              <a:rPr lang="en-GB" sz="1600" b="1" dirty="0">
                <a:latin typeface="Comic Sans MS" panose="030F0702030302020204" pitchFamily="66" charset="0"/>
              </a:rPr>
              <a:t> </a:t>
            </a:r>
          </a:p>
          <a:p>
            <a:pPr>
              <a:spcAft>
                <a:spcPts val="800"/>
              </a:spcAft>
            </a:pPr>
            <a:endParaRPr lang="en-GB" sz="1600" dirty="0">
              <a:latin typeface="Comic Sans MS" panose="030F0702030302020204" pitchFamily="66" charset="0"/>
            </a:endParaRPr>
          </a:p>
          <a:p>
            <a:pPr>
              <a:spcAft>
                <a:spcPts val="800"/>
              </a:spcAft>
            </a:pPr>
            <a:r>
              <a:rPr lang="en-GB" sz="1600" b="1" dirty="0">
                <a:latin typeface="Comic Sans MS" panose="030F0702030302020204" pitchFamily="66" charset="0"/>
              </a:rPr>
              <a:t>Germany 1929-1939:</a:t>
            </a:r>
            <a:r>
              <a:rPr lang="en-GB" sz="1600" dirty="0">
                <a:latin typeface="Comic Sans MS" panose="030F0702030302020204" pitchFamily="66" charset="0"/>
              </a:rPr>
              <a:t> Reasons for the Nazi rise to power, the key features of Nazi dictatorship including; propaganda and censorship, Changing life in Nazi Germany: work, women, young people, Jews, Why Germany took over other areas up to 1939. 4 credits  </a:t>
            </a:r>
          </a:p>
          <a:p>
            <a:pPr>
              <a:spcAft>
                <a:spcPts val="800"/>
              </a:spcAft>
            </a:pPr>
            <a:endParaRPr lang="en-GB" sz="1600" dirty="0">
              <a:latin typeface="Comic Sans MS" panose="030F0702030302020204" pitchFamily="66" charset="0"/>
            </a:endParaRPr>
          </a:p>
          <a:p>
            <a:pPr>
              <a:spcAft>
                <a:spcPts val="800"/>
              </a:spcAft>
            </a:pPr>
            <a:r>
              <a:rPr lang="en-GB" sz="1600" b="1" dirty="0">
                <a:latin typeface="Comic Sans MS" panose="030F0702030302020204" pitchFamily="66" charset="0"/>
              </a:rPr>
              <a:t>People and Protest: </a:t>
            </a:r>
            <a:r>
              <a:rPr lang="en-GB" sz="1600" dirty="0">
                <a:latin typeface="Comic Sans MS" panose="030F0702030302020204" pitchFamily="66" charset="0"/>
              </a:rPr>
              <a:t> Why people decide to protest,</a:t>
            </a:r>
            <a:r>
              <a:rPr lang="en-GB" sz="1600" b="1" dirty="0">
                <a:latin typeface="Comic Sans MS" panose="030F0702030302020204" pitchFamily="66" charset="0"/>
              </a:rPr>
              <a:t> </a:t>
            </a:r>
            <a:r>
              <a:rPr lang="en-GB" sz="1600" dirty="0">
                <a:latin typeface="Comic Sans MS" panose="030F0702030302020204" pitchFamily="66" charset="0"/>
              </a:rPr>
              <a:t>protest methods used by protestors</a:t>
            </a:r>
            <a:r>
              <a:rPr lang="en-GB" sz="1600" b="1" dirty="0">
                <a:latin typeface="Comic Sans MS" panose="030F0702030302020204" pitchFamily="66" charset="0"/>
              </a:rPr>
              <a:t>, </a:t>
            </a:r>
            <a:r>
              <a:rPr lang="en-GB" sz="1600" dirty="0">
                <a:latin typeface="Comic Sans MS" panose="030F0702030302020204" pitchFamily="66" charset="0"/>
              </a:rPr>
              <a:t>Know about the results of protests. We focus on examples from recent times such as Black Lives Matter and from the past such as the Civil Rights Movement. 3 credits </a:t>
            </a:r>
            <a:r>
              <a:rPr lang="en-GB" sz="1600" b="1" dirty="0">
                <a:latin typeface="Comic Sans MS" panose="030F0702030302020204" pitchFamily="66" charset="0"/>
              </a:rPr>
              <a:t> </a:t>
            </a:r>
          </a:p>
          <a:p>
            <a:pPr>
              <a:spcAft>
                <a:spcPts val="800"/>
              </a:spcAft>
            </a:pPr>
            <a:endParaRPr lang="en-GB" sz="1600" dirty="0">
              <a:latin typeface="Comic Sans MS" panose="030F0702030302020204" pitchFamily="66" charset="0"/>
            </a:endParaRPr>
          </a:p>
          <a:p>
            <a:pPr>
              <a:spcAft>
                <a:spcPts val="800"/>
              </a:spcAft>
            </a:pPr>
            <a:r>
              <a:rPr lang="en-GB" sz="1600" b="1" dirty="0">
                <a:latin typeface="Comic Sans MS" panose="030F0702030302020204" pitchFamily="66" charset="0"/>
              </a:rPr>
              <a:t>Looking at local History: </a:t>
            </a:r>
            <a:r>
              <a:rPr lang="en-GB" sz="1600" dirty="0">
                <a:latin typeface="Comic Sans MS" panose="030F0702030302020204" pitchFamily="66" charset="0"/>
              </a:rPr>
              <a:t>Using historical sources to find out about a local development. 3 credits  </a:t>
            </a:r>
          </a:p>
        </p:txBody>
      </p:sp>
    </p:spTree>
    <p:extLst>
      <p:ext uri="{BB962C8B-B14F-4D97-AF65-F5344CB8AC3E}">
        <p14:creationId xmlns:p14="http://schemas.microsoft.com/office/powerpoint/2010/main" val="328518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/>
          <p:nvPr/>
        </p:nvSpPr>
        <p:spPr>
          <a:xfrm>
            <a:off x="2674500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dirty="0">
                <a:solidFill>
                  <a:schemeClr val="dk1"/>
                </a:solidFill>
                <a:latin typeface="Dekko"/>
                <a:ea typeface="Short Stack"/>
                <a:cs typeface="Dekko"/>
                <a:sym typeface="Dekko"/>
              </a:rPr>
              <a:t>Exam</a:t>
            </a:r>
            <a:endParaRPr sz="1100" dirty="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3603" y="1862529"/>
            <a:ext cx="11152412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Comic Sans MS" panose="030F0702030302020204" pitchFamily="66" charset="0"/>
              </a:rPr>
              <a:t>There is no exam with this qualification.</a:t>
            </a:r>
          </a:p>
          <a:p>
            <a:endParaRPr lang="en-GB" sz="2000" dirty="0">
              <a:latin typeface="Calibri" panose="020F0502020204030204" pitchFamily="34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Pupils work towards achieving credits, which are achieved through </a:t>
            </a:r>
            <a:r>
              <a:rPr lang="en-GB" sz="2000" b="1" dirty="0">
                <a:latin typeface="Comic Sans MS" panose="030F0702030302020204" pitchFamily="66" charset="0"/>
              </a:rPr>
              <a:t>continual assessment in </a:t>
            </a:r>
          </a:p>
          <a:p>
            <a:r>
              <a:rPr lang="en-GB" sz="2000" b="1" dirty="0">
                <a:latin typeface="Comic Sans MS" panose="030F0702030302020204" pitchFamily="66" charset="0"/>
              </a:rPr>
              <a:t>class-based tasks.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</a:p>
          <a:p>
            <a:endParaRPr lang="en-GB" sz="2000" dirty="0">
              <a:latin typeface="Calibri" panose="020F0502020204030204" pitchFamily="34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Pupils work towards gaining 14 credits = Certificate in Humanities Entry Pathways</a:t>
            </a:r>
            <a:r>
              <a:rPr lang="en-GB" sz="2000" b="1" dirty="0">
                <a:latin typeface="Calibri" panose="020F0502020204030204" pitchFamily="34" charset="0"/>
              </a:rPr>
              <a:t>.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/>
        </p:nvSpPr>
        <p:spPr>
          <a:xfrm>
            <a:off x="4546175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Staff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371025"/>
            <a:ext cx="106476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All GCSE classes are taught by subject specialists.  Entry Pathways Humanities will either be taught by;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r>
              <a:rPr lang="en-GB" sz="3200" dirty="0">
                <a:latin typeface="Comic Sans MS" panose="030F0702030302020204" pitchFamily="66" charset="0"/>
              </a:rPr>
              <a:t>Mrs L. Williams, Head of History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r>
              <a:rPr lang="en-GB" sz="3200" dirty="0">
                <a:latin typeface="Comic Sans MS" panose="030F0702030302020204" pitchFamily="66" charset="0"/>
              </a:rPr>
              <a:t>Or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r>
              <a:rPr lang="en-GB" sz="3200" dirty="0">
                <a:latin typeface="Comic Sans MS" panose="030F0702030302020204" pitchFamily="66" charset="0"/>
              </a:rPr>
              <a:t>Miss S. Roberts, Teacher of History and School Council Lead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/>
          <p:nvPr/>
        </p:nvSpPr>
        <p:spPr>
          <a:xfrm>
            <a:off x="6388352" y="298397"/>
            <a:ext cx="1300473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chemeClr val="bg1"/>
                </a:solidFill>
                <a:latin typeface="Dekko"/>
                <a:ea typeface="Dekko"/>
                <a:cs typeface="Dekko"/>
                <a:sym typeface="Dekko"/>
              </a:rPr>
              <a:t>Careers</a:t>
            </a:r>
            <a:endParaRPr sz="2700" dirty="0">
              <a:solidFill>
                <a:schemeClr val="bg1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1595120"/>
            <a:ext cx="103733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Entry pathways in Humanities is not suitable for A Level. Alternative paths are;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National Vocational Qualification (NVQ)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BTEC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Apprenticeships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The subject suits careers in;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Police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Education – </a:t>
            </a:r>
            <a:r>
              <a:rPr lang="en-GB" sz="2400">
                <a:latin typeface="Comic Sans MS" panose="030F0702030302020204" pitchFamily="66" charset="0"/>
              </a:rPr>
              <a:t>Support Assisstant</a:t>
            </a: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Tourism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/>
          <p:nvPr/>
        </p:nvSpPr>
        <p:spPr>
          <a:xfrm>
            <a:off x="8279693" y="406551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Dekko"/>
                <a:ea typeface="Dekko"/>
                <a:cs typeface="Dekko"/>
                <a:sym typeface="Dekko"/>
              </a:rPr>
              <a:t>Pupil views</a:t>
            </a:r>
            <a:endParaRPr sz="2400" dirty="0"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/>
          <p:nvPr/>
        </p:nvSpPr>
        <p:spPr>
          <a:xfrm>
            <a:off x="10161200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Video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700F5D-BB51-4736-B38B-7A9DA52A3FB9}"/>
              </a:ext>
            </a:extLst>
          </p:cNvPr>
          <p:cNvSpPr/>
          <p:nvPr/>
        </p:nvSpPr>
        <p:spPr>
          <a:xfrm>
            <a:off x="3550920" y="129287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Please copy and paste the link below into a web browser</a:t>
            </a:r>
          </a:p>
          <a:p>
            <a:endParaRPr lang="en-GB" dirty="0"/>
          </a:p>
          <a:p>
            <a:r>
              <a:rPr lang="en-GB" dirty="0"/>
              <a:t>https://web.microsoftstream.com/video/fbad0a64-79d7-452d-8809-be91cc8f067e</a:t>
            </a:r>
          </a:p>
        </p:txBody>
      </p:sp>
      <p:pic>
        <p:nvPicPr>
          <p:cNvPr id="3" name="Pathway LW (1)">
            <a:hlinkClick r:id="" action="ppaction://media"/>
            <a:extLst>
              <a:ext uri="{FF2B5EF4-FFF2-40B4-BE49-F238E27FC236}">
                <a16:creationId xmlns:a16="http://schemas.microsoft.com/office/drawing/2014/main" id="{A25E8454-010A-41EF-B3FD-43F80B400D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4026" r="34537"/>
          <a:stretch/>
        </p:blipFill>
        <p:spPr>
          <a:xfrm>
            <a:off x="4489704" y="2246977"/>
            <a:ext cx="2331720" cy="4172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384</Words>
  <Application>Microsoft Office PowerPoint</Application>
  <PresentationFormat>Widescreen</PresentationFormat>
  <Paragraphs>59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Roboto Slab</vt:lpstr>
      <vt:lpstr>Comic Sans MS</vt:lpstr>
      <vt:lpstr>Barriecito</vt:lpstr>
      <vt:lpstr>Boogaloo</vt:lpstr>
      <vt:lpstr>Dekko</vt:lpstr>
      <vt:lpstr>Short Stack</vt:lpstr>
      <vt:lpstr>Arial</vt:lpstr>
      <vt:lpstr>Calibri</vt:lpstr>
      <vt:lpstr>Roboto</vt:lpstr>
      <vt:lpstr>SlidesMania</vt:lpstr>
      <vt:lpstr>Marina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Lynsey Morris</dc:creator>
  <cp:lastModifiedBy>M Lowe (Cefn Saeson Comprehensive School)</cp:lastModifiedBy>
  <cp:revision>25</cp:revision>
  <dcterms:modified xsi:type="dcterms:W3CDTF">2021-12-15T14:25:43Z</dcterms:modified>
</cp:coreProperties>
</file>