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3"/>
  </p:notesMasterIdLst>
  <p:sldIdLst>
    <p:sldId id="263" r:id="rId3"/>
    <p:sldId id="257" r:id="rId4"/>
    <p:sldId id="265" r:id="rId5"/>
    <p:sldId id="258" r:id="rId6"/>
    <p:sldId id="266" r:id="rId7"/>
    <p:sldId id="267" r:id="rId8"/>
    <p:sldId id="259" r:id="rId9"/>
    <p:sldId id="260" r:id="rId10"/>
    <p:sldId id="261" r:id="rId11"/>
    <p:sldId id="262" r:id="rId12"/>
  </p:sldIdLst>
  <p:sldSz cx="12192000" cy="6858000"/>
  <p:notesSz cx="6858000" cy="9144000"/>
  <p:embeddedFontLst>
    <p:embeddedFont>
      <p:font typeface="Barriecito" pitchFamily="2" charset="77"/>
      <p:regular r:id="rId14"/>
    </p:embeddedFont>
    <p:embeddedFont>
      <p:font typeface="Boogaloo" panose="03060902030202020203" pitchFamily="66" charset="0"/>
      <p:regular r:id="rId15"/>
    </p:embeddedFont>
    <p:embeddedFont>
      <p:font typeface="Bradley Hand ITC" panose="03070402050302030203" pitchFamily="66" charset="77"/>
      <p:regular r:id="rId16"/>
    </p:embeddedFont>
    <p:embeddedFont>
      <p:font typeface="Calibri" panose="020F0502020204030204" pitchFamily="34" charset="0"/>
      <p:regular r:id="rId17"/>
      <p:bold r:id="rId18"/>
      <p:italic r:id="rId19"/>
      <p:boldItalic r:id="rId20"/>
    </p:embeddedFont>
    <p:embeddedFont>
      <p:font typeface="Dekko" pitchFamily="2" charset="77"/>
      <p:regular r:id="rId21"/>
    </p:embeddedFont>
    <p:embeddedFont>
      <p:font typeface="Roboto" panose="02000000000000000000" pitchFamily="2" charset="0"/>
      <p:regular r:id="rId22"/>
      <p:bold r:id="rId23"/>
      <p:italic r:id="rId24"/>
      <p:boldItalic r:id="rId25"/>
    </p:embeddedFont>
    <p:embeddedFont>
      <p:font typeface="Roboto Slab" pitchFamily="2" charset="0"/>
      <p:regular r:id="rId26"/>
      <p:bold r:id="rId27"/>
    </p:embeddedFont>
    <p:embeddedFont>
      <p:font typeface="Short Stack" panose="02010500040000000007" pitchFamily="2" charset="77"/>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8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5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6466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7.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9.xml"/><Relationship Id="rId5" Type="http://schemas.openxmlformats.org/officeDocument/2006/relationships/slide" Target="../slides/slide8.xml"/><Relationship Id="rId4" Type="http://schemas.openxmlformats.org/officeDocument/2006/relationships/slide" Target="../slides/slide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q3DGHtpuV28"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extBox 2"/>
          <p:cNvSpPr txBox="1"/>
          <p:nvPr/>
        </p:nvSpPr>
        <p:spPr>
          <a:xfrm>
            <a:off x="5358581" y="2288980"/>
            <a:ext cx="6017342" cy="1200329"/>
          </a:xfrm>
          <a:prstGeom prst="rect">
            <a:avLst/>
          </a:prstGeom>
          <a:noFill/>
        </p:spPr>
        <p:txBody>
          <a:bodyPr wrap="square" rtlCol="0">
            <a:spAutoFit/>
          </a:bodyPr>
          <a:lstStyle/>
          <a:p>
            <a:r>
              <a:rPr lang="en-GB" sz="7200" dirty="0">
                <a:solidFill>
                  <a:schemeClr val="tx1"/>
                </a:solidFill>
              </a:rPr>
              <a:t>GCSE Drama</a:t>
            </a:r>
          </a:p>
        </p:txBody>
      </p:sp>
      <p:pic>
        <p:nvPicPr>
          <p:cNvPr id="1025" name="Picture 1" descr="page1image1646870496">
            <a:extLst>
              <a:ext uri="{FF2B5EF4-FFF2-40B4-BE49-F238E27FC236}">
                <a16:creationId xmlns:a16="http://schemas.microsoft.com/office/drawing/2014/main" id="{B25541DD-C73B-6E49-8E4B-7712850CAA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88" y="1692624"/>
            <a:ext cx="2648607" cy="2393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Dekko"/>
                <a:ea typeface="Dekko"/>
                <a:cs typeface="Dekko"/>
                <a:sym typeface="Dekko"/>
              </a:rPr>
              <a:t>Video</a:t>
            </a:r>
            <a:endParaRPr sz="4000" dirty="0">
              <a:latin typeface="Dekko"/>
              <a:ea typeface="Dekko"/>
              <a:cs typeface="Dekko"/>
              <a:sym typeface="Dekko"/>
            </a:endParaRPr>
          </a:p>
        </p:txBody>
      </p:sp>
      <p:sp>
        <p:nvSpPr>
          <p:cNvPr id="3" name="TextBox 2">
            <a:extLst>
              <a:ext uri="{FF2B5EF4-FFF2-40B4-BE49-F238E27FC236}">
                <a16:creationId xmlns:a16="http://schemas.microsoft.com/office/drawing/2014/main" id="{A2591BFB-E7B4-8D47-A23E-38CAFB20BB26}"/>
              </a:ext>
            </a:extLst>
          </p:cNvPr>
          <p:cNvSpPr txBox="1"/>
          <p:nvPr/>
        </p:nvSpPr>
        <p:spPr>
          <a:xfrm>
            <a:off x="683172" y="1334814"/>
            <a:ext cx="10888718" cy="1200329"/>
          </a:xfrm>
          <a:prstGeom prst="rect">
            <a:avLst/>
          </a:prstGeom>
          <a:noFill/>
        </p:spPr>
        <p:txBody>
          <a:bodyPr wrap="square" rtlCol="0">
            <a:spAutoFit/>
          </a:bodyPr>
          <a:lstStyle/>
          <a:p>
            <a:r>
              <a:rPr lang="en-US" sz="2400" dirty="0"/>
              <a:t>The Importance of Drama: Transferable Skills</a:t>
            </a:r>
          </a:p>
          <a:p>
            <a:endParaRPr lang="en-US" sz="2400" dirty="0"/>
          </a:p>
          <a:p>
            <a:r>
              <a:rPr lang="en-US" sz="2400" dirty="0">
                <a:hlinkClick r:id="rId3"/>
              </a:rPr>
              <a:t>https://</a:t>
            </a:r>
            <a:r>
              <a:rPr lang="en-US" sz="2400" dirty="0" err="1">
                <a:hlinkClick r:id="rId3"/>
              </a:rPr>
              <a:t>www.youtube.com</a:t>
            </a:r>
            <a:r>
              <a:rPr lang="en-US" sz="2400" dirty="0">
                <a:hlinkClick r:id="rId3"/>
              </a:rPr>
              <a:t>/</a:t>
            </a:r>
            <a:r>
              <a:rPr lang="en-US" sz="2400" dirty="0" err="1">
                <a:hlinkClick r:id="rId3"/>
              </a:rPr>
              <a:t>watch?v</a:t>
            </a:r>
            <a:r>
              <a:rPr lang="en-US" sz="2400" dirty="0">
                <a:hlinkClick r:id="rId3"/>
              </a:rPr>
              <a:t>=q3DGHtpuV28</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550606" y="1386348"/>
            <a:ext cx="10953136" cy="4678204"/>
          </a:xfrm>
          <a:prstGeom prst="rect">
            <a:avLst/>
          </a:prstGeom>
          <a:noFill/>
        </p:spPr>
        <p:txBody>
          <a:bodyPr wrap="square" rtlCol="0">
            <a:spAutoFit/>
          </a:bodyPr>
          <a:lstStyle/>
          <a:p>
            <a:r>
              <a:rPr lang="en-GB" sz="1800" dirty="0"/>
              <a:t>The WJEC GCSE in Drama is an exciting, inspiring and practical course. The course promotes involvement in and enjoyment of drama, as performers and/or designers. Additionally it provides opportunities to attend live theatre performances and to develop skills as informed and thoughtful audience members. </a:t>
            </a:r>
          </a:p>
          <a:p>
            <a:endParaRPr lang="en-GB" sz="3200" dirty="0"/>
          </a:p>
          <a:p>
            <a:r>
              <a:rPr lang="en-GB" sz="1800" dirty="0"/>
              <a:t>Learners will be given opportunities to participate in and interpret their own and others’ drama. Learners have the option to work practically as performers and/or designers in units 1 and 2. </a:t>
            </a:r>
          </a:p>
          <a:p>
            <a:endParaRPr lang="en-GB" sz="3200" dirty="0"/>
          </a:p>
          <a:p>
            <a:r>
              <a:rPr lang="en-GB" sz="1800" dirty="0"/>
              <a:t>Learners will investigate a practitioner or genre of drama, work collaboratively to develop ideas to communicate meaning and experiment with dramatic forms and techniques to produce and realise a piece of original theatre. They will also have the opportunity to participate in the performance of an extract from a published performance text. Learners will demonstrate their knowledge and understanding of drama, including their ability to interpret texts for performance, in a written examination. However, in preparation for this assessment, learners are encouraged to study their chosen text practically as a performer, designer and director. </a:t>
            </a:r>
            <a:endParaRPr lang="en-GB" sz="3200"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2" name="TextBox 1"/>
          <p:cNvSpPr txBox="1"/>
          <p:nvPr/>
        </p:nvSpPr>
        <p:spPr>
          <a:xfrm>
            <a:off x="550606" y="1376516"/>
            <a:ext cx="11031794" cy="2800767"/>
          </a:xfrm>
          <a:prstGeom prst="rect">
            <a:avLst/>
          </a:prstGeom>
          <a:noFill/>
        </p:spPr>
        <p:txBody>
          <a:bodyPr wrap="square" rtlCol="0">
            <a:spAutoFit/>
          </a:bodyPr>
          <a:lstStyle/>
          <a:p>
            <a:r>
              <a:rPr lang="en-GB" sz="2000" dirty="0"/>
              <a:t>In units 1 and 2, learners are given the opportunity to develop acting and/or design skills as appropriate to their interests and facilities available in the centre. Learners must choose from the following: </a:t>
            </a:r>
          </a:p>
          <a:p>
            <a:endParaRPr lang="en-GB" sz="3600" dirty="0"/>
          </a:p>
          <a:p>
            <a:r>
              <a:rPr lang="en-GB" sz="2000" dirty="0"/>
              <a:t>- Performing</a:t>
            </a:r>
            <a:br>
              <a:rPr lang="en-GB" sz="2000" dirty="0"/>
            </a:br>
            <a:r>
              <a:rPr lang="en-GB" sz="2000" dirty="0"/>
              <a:t>- Lighting Design/ Sound Design </a:t>
            </a:r>
            <a:endParaRPr lang="en-GB" sz="3600" dirty="0"/>
          </a:p>
          <a:p>
            <a:r>
              <a:rPr lang="en-GB" sz="2000" dirty="0"/>
              <a:t>- Set Design (including props)</a:t>
            </a:r>
            <a:br>
              <a:rPr lang="en-GB" sz="2000" dirty="0"/>
            </a:br>
            <a:r>
              <a:rPr lang="en-GB" sz="2000" dirty="0"/>
              <a:t>- Costume Design (including hair and make-up) </a:t>
            </a:r>
            <a:endParaRPr lang="en-GB" sz="3600" dirty="0"/>
          </a:p>
        </p:txBody>
      </p:sp>
      <p:pic>
        <p:nvPicPr>
          <p:cNvPr id="4" name="Picture 3">
            <a:extLst>
              <a:ext uri="{FF2B5EF4-FFF2-40B4-BE49-F238E27FC236}">
                <a16:creationId xmlns:a16="http://schemas.microsoft.com/office/drawing/2014/main" id="{4670A45F-2941-3E4C-8DFB-E0F37C6EF8D7}"/>
              </a:ext>
            </a:extLst>
          </p:cNvPr>
          <p:cNvPicPr>
            <a:picLocks noChangeAspect="1"/>
          </p:cNvPicPr>
          <p:nvPr/>
        </p:nvPicPr>
        <p:blipFill>
          <a:blip r:embed="rId3"/>
          <a:stretch>
            <a:fillRect/>
          </a:stretch>
        </p:blipFill>
        <p:spPr>
          <a:xfrm>
            <a:off x="7842367" y="2776899"/>
            <a:ext cx="3541333" cy="2357938"/>
          </a:xfrm>
          <a:prstGeom prst="rect">
            <a:avLst/>
          </a:prstGeom>
        </p:spPr>
      </p:pic>
    </p:spTree>
    <p:extLst>
      <p:ext uri="{BB962C8B-B14F-4D97-AF65-F5344CB8AC3E}">
        <p14:creationId xmlns:p14="http://schemas.microsoft.com/office/powerpoint/2010/main" val="32851896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a:solidFill>
                  <a:schemeClr val="bg1"/>
                </a:solidFill>
              </a:rPr>
              <a:t>Unit 1:Devising Theatre (40%)</a:t>
            </a:r>
          </a:p>
        </p:txBody>
      </p:sp>
      <p:sp>
        <p:nvSpPr>
          <p:cNvPr id="3" name="TextBox 2"/>
          <p:cNvSpPr txBox="1"/>
          <p:nvPr/>
        </p:nvSpPr>
        <p:spPr>
          <a:xfrm>
            <a:off x="432619" y="2143432"/>
            <a:ext cx="11189110" cy="3046988"/>
          </a:xfrm>
          <a:prstGeom prst="rect">
            <a:avLst/>
          </a:prstGeom>
          <a:noFill/>
        </p:spPr>
        <p:txBody>
          <a:bodyPr wrap="square" rtlCol="0">
            <a:spAutoFit/>
          </a:bodyPr>
          <a:lstStyle/>
          <a:p>
            <a:pPr marL="342900" indent="-342900">
              <a:buFontTx/>
              <a:buChar char="-"/>
            </a:pPr>
            <a:r>
              <a:rPr lang="en-GB" sz="2400" dirty="0">
                <a:solidFill>
                  <a:schemeClr val="bg1"/>
                </a:solidFill>
              </a:rPr>
              <a:t>Non-exam assessment</a:t>
            </a:r>
          </a:p>
          <a:p>
            <a:pPr marL="342900" indent="-342900">
              <a:buFontTx/>
              <a:buChar char="-"/>
            </a:pPr>
            <a:r>
              <a:rPr lang="en-GB" sz="2400" dirty="0">
                <a:solidFill>
                  <a:schemeClr val="bg1"/>
                </a:solidFill>
              </a:rPr>
              <a:t>Internally assessed and externally moderated</a:t>
            </a:r>
          </a:p>
          <a:p>
            <a:pPr marL="342900" indent="-342900">
              <a:buFontTx/>
              <a:buChar char="-"/>
            </a:pPr>
            <a:r>
              <a:rPr lang="en-GB" sz="2400" dirty="0">
                <a:solidFill>
                  <a:schemeClr val="bg1"/>
                </a:solidFill>
              </a:rPr>
              <a:t>Learners will participate in the creation, development and performance of a piece of devised theatre based on either the work of a theatre practitioner or a genre in response to a stimulus set by WJEC. </a:t>
            </a:r>
          </a:p>
          <a:p>
            <a:pPr marL="342900" indent="-342900">
              <a:buFontTx/>
              <a:buChar char="-"/>
            </a:pPr>
            <a:r>
              <a:rPr lang="en-GB" sz="2400" dirty="0">
                <a:solidFill>
                  <a:schemeClr val="bg1"/>
                </a:solidFill>
              </a:rPr>
              <a:t>Written evaluation of the performance under formal supervision.</a:t>
            </a:r>
          </a:p>
          <a:p>
            <a:pPr marL="342900" indent="-342900">
              <a:buFontTx/>
              <a:buChar char="-"/>
            </a:pPr>
            <a:r>
              <a:rPr lang="en-GB" sz="2400" dirty="0">
                <a:solidFill>
                  <a:schemeClr val="bg1"/>
                </a:solidFill>
              </a:rPr>
              <a:t>Assessed on either acting or design.</a:t>
            </a:r>
          </a:p>
          <a:p>
            <a:pPr marL="342900" indent="-342900">
              <a:buFontTx/>
              <a:buChar char="-"/>
            </a:pPr>
            <a:r>
              <a:rPr lang="en-GB" sz="2400" dirty="0">
                <a:solidFill>
                  <a:schemeClr val="bg1"/>
                </a:solidFill>
              </a:rPr>
              <a:t>Learners will work in groups of between two and five performers.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a:solidFill>
                  <a:schemeClr val="bg1"/>
                </a:solidFill>
              </a:rPr>
              <a:t>Unit 2:Performing Theatre (20%)</a:t>
            </a:r>
          </a:p>
        </p:txBody>
      </p:sp>
      <p:sp>
        <p:nvSpPr>
          <p:cNvPr id="3" name="TextBox 2"/>
          <p:cNvSpPr txBox="1"/>
          <p:nvPr/>
        </p:nvSpPr>
        <p:spPr>
          <a:xfrm>
            <a:off x="432619" y="2143432"/>
            <a:ext cx="11189110" cy="2308324"/>
          </a:xfrm>
          <a:prstGeom prst="rect">
            <a:avLst/>
          </a:prstGeom>
          <a:noFill/>
        </p:spPr>
        <p:txBody>
          <a:bodyPr wrap="square" rtlCol="0">
            <a:spAutoFit/>
          </a:bodyPr>
          <a:lstStyle/>
          <a:p>
            <a:pPr marL="342900" indent="-342900">
              <a:buFontTx/>
              <a:buChar char="-"/>
            </a:pPr>
            <a:r>
              <a:rPr lang="en-GB" sz="2400" dirty="0">
                <a:solidFill>
                  <a:schemeClr val="bg1"/>
                </a:solidFill>
              </a:rPr>
              <a:t>Non-exam assessment</a:t>
            </a:r>
          </a:p>
          <a:p>
            <a:pPr marL="342900" indent="-342900">
              <a:buFontTx/>
              <a:buChar char="-"/>
            </a:pPr>
            <a:r>
              <a:rPr lang="en-GB" sz="2400" dirty="0">
                <a:solidFill>
                  <a:schemeClr val="bg1"/>
                </a:solidFill>
              </a:rPr>
              <a:t>Externally assessed by a visiting examiner</a:t>
            </a:r>
          </a:p>
          <a:p>
            <a:pPr marL="342900" indent="-342900">
              <a:buFontTx/>
              <a:buChar char="-"/>
            </a:pPr>
            <a:r>
              <a:rPr lang="en-GB" sz="2400" dirty="0">
                <a:solidFill>
                  <a:schemeClr val="bg1"/>
                </a:solidFill>
              </a:rPr>
              <a:t>Learners will participate in a performance based on two 10 minute extracts from a performance text of their own choice. </a:t>
            </a:r>
          </a:p>
          <a:p>
            <a:pPr marL="342900" indent="-342900">
              <a:buFontTx/>
              <a:buChar char="-"/>
            </a:pPr>
            <a:r>
              <a:rPr lang="en-GB" sz="2400" dirty="0">
                <a:solidFill>
                  <a:schemeClr val="bg1"/>
                </a:solidFill>
              </a:rPr>
              <a:t>Learners will be assessed on either acting or design. </a:t>
            </a:r>
          </a:p>
          <a:p>
            <a:pPr marL="342900" indent="-342900">
              <a:buFontTx/>
              <a:buChar char="-"/>
            </a:pPr>
            <a:r>
              <a:rPr lang="en-GB" sz="2400" dirty="0">
                <a:solidFill>
                  <a:schemeClr val="bg1"/>
                </a:solidFill>
              </a:rPr>
              <a:t>Learners work in groups of between two and four performers. </a:t>
            </a:r>
          </a:p>
        </p:txBody>
      </p:sp>
    </p:spTree>
    <p:extLst>
      <p:ext uri="{BB962C8B-B14F-4D97-AF65-F5344CB8AC3E}">
        <p14:creationId xmlns:p14="http://schemas.microsoft.com/office/powerpoint/2010/main" val="26132099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2" name="TextBox 1"/>
          <p:cNvSpPr txBox="1"/>
          <p:nvPr/>
        </p:nvSpPr>
        <p:spPr>
          <a:xfrm>
            <a:off x="432619" y="1160206"/>
            <a:ext cx="11297265" cy="830997"/>
          </a:xfrm>
          <a:prstGeom prst="rect">
            <a:avLst/>
          </a:prstGeom>
          <a:noFill/>
        </p:spPr>
        <p:txBody>
          <a:bodyPr wrap="square" rtlCol="0">
            <a:spAutoFit/>
          </a:bodyPr>
          <a:lstStyle/>
          <a:p>
            <a:pPr algn="ctr"/>
            <a:r>
              <a:rPr lang="en-GB" sz="4800" dirty="0">
                <a:solidFill>
                  <a:schemeClr val="bg1"/>
                </a:solidFill>
              </a:rPr>
              <a:t>Unit 3: Interpreting Theatre (40%) </a:t>
            </a:r>
          </a:p>
        </p:txBody>
      </p:sp>
      <p:sp>
        <p:nvSpPr>
          <p:cNvPr id="3" name="TextBox 2"/>
          <p:cNvSpPr txBox="1"/>
          <p:nvPr/>
        </p:nvSpPr>
        <p:spPr>
          <a:xfrm>
            <a:off x="432619" y="2143432"/>
            <a:ext cx="11189110" cy="3046988"/>
          </a:xfrm>
          <a:prstGeom prst="rect">
            <a:avLst/>
          </a:prstGeom>
          <a:noFill/>
        </p:spPr>
        <p:txBody>
          <a:bodyPr wrap="square" rtlCol="0">
            <a:spAutoFit/>
          </a:bodyPr>
          <a:lstStyle/>
          <a:p>
            <a:pPr marL="342900" indent="-342900">
              <a:buFontTx/>
              <a:buChar char="-"/>
            </a:pPr>
            <a:r>
              <a:rPr lang="en-GB" sz="2400" dirty="0">
                <a:solidFill>
                  <a:schemeClr val="bg1"/>
                </a:solidFill>
              </a:rPr>
              <a:t>Written examination: 1 hour 30 minutes</a:t>
            </a:r>
          </a:p>
          <a:p>
            <a:endParaRPr lang="en-GB" sz="2400" dirty="0">
              <a:solidFill>
                <a:schemeClr val="bg1"/>
              </a:solidFill>
            </a:endParaRPr>
          </a:p>
          <a:p>
            <a:r>
              <a:rPr lang="en-GB" sz="2400" dirty="0">
                <a:solidFill>
                  <a:schemeClr val="bg1"/>
                </a:solidFill>
              </a:rPr>
              <a:t>Section A: Set Text</a:t>
            </a:r>
          </a:p>
          <a:p>
            <a:r>
              <a:rPr lang="en-GB" sz="2400" dirty="0">
                <a:solidFill>
                  <a:schemeClr val="bg1"/>
                </a:solidFill>
              </a:rPr>
              <a:t>A series of questions on one set text explored as an actor, designer and director.</a:t>
            </a:r>
          </a:p>
          <a:p>
            <a:endParaRPr lang="en-GB" sz="2400" dirty="0">
              <a:solidFill>
                <a:schemeClr val="bg1"/>
              </a:solidFill>
            </a:endParaRPr>
          </a:p>
          <a:p>
            <a:r>
              <a:rPr lang="en-GB" sz="2400" dirty="0">
                <a:solidFill>
                  <a:schemeClr val="bg1"/>
                </a:solidFill>
              </a:rPr>
              <a:t>Section B: Live Theatre Review</a:t>
            </a:r>
          </a:p>
          <a:p>
            <a:r>
              <a:rPr lang="en-GB" sz="2400" dirty="0">
                <a:solidFill>
                  <a:schemeClr val="bg1"/>
                </a:solidFill>
              </a:rPr>
              <a:t>One question, from a choice of two, requiring analysis and evaluation of one live theatre production seen during the course. </a:t>
            </a:r>
          </a:p>
        </p:txBody>
      </p:sp>
    </p:spTree>
    <p:extLst>
      <p:ext uri="{BB962C8B-B14F-4D97-AF65-F5344CB8AC3E}">
        <p14:creationId xmlns:p14="http://schemas.microsoft.com/office/powerpoint/2010/main" val="19552702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2" name="TextBox 1"/>
          <p:cNvSpPr txBox="1"/>
          <p:nvPr/>
        </p:nvSpPr>
        <p:spPr>
          <a:xfrm>
            <a:off x="511277" y="1484671"/>
            <a:ext cx="11218607" cy="461665"/>
          </a:xfrm>
          <a:prstGeom prst="rect">
            <a:avLst/>
          </a:prstGeom>
          <a:noFill/>
        </p:spPr>
        <p:txBody>
          <a:bodyPr wrap="square" rtlCol="0">
            <a:spAutoFit/>
          </a:bodyPr>
          <a:lstStyle/>
          <a:p>
            <a:r>
              <a:rPr lang="en-GB" sz="2400" dirty="0">
                <a:solidFill>
                  <a:schemeClr val="bg1"/>
                </a:solidFill>
              </a:rPr>
              <a:t>Mr Thomas is the subject specialist for Drama. </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3" name="TextBox 2"/>
          <p:cNvSpPr txBox="1"/>
          <p:nvPr/>
        </p:nvSpPr>
        <p:spPr>
          <a:xfrm>
            <a:off x="1189703" y="1425677"/>
            <a:ext cx="9910916" cy="5016758"/>
          </a:xfrm>
          <a:prstGeom prst="rect">
            <a:avLst/>
          </a:prstGeom>
          <a:noFill/>
        </p:spPr>
        <p:txBody>
          <a:bodyPr wrap="square" rtlCol="0">
            <a:spAutoFit/>
          </a:bodyPr>
          <a:lstStyle/>
          <a:p>
            <a:r>
              <a:rPr lang="en-GB" sz="2000" dirty="0">
                <a:solidFill>
                  <a:schemeClr val="bg1"/>
                </a:solidFill>
              </a:rPr>
              <a:t>Actor </a:t>
            </a:r>
          </a:p>
          <a:p>
            <a:r>
              <a:rPr lang="en-GB" sz="2000" dirty="0">
                <a:solidFill>
                  <a:schemeClr val="bg1"/>
                </a:solidFill>
              </a:rPr>
              <a:t>Broadcast presenter</a:t>
            </a:r>
          </a:p>
          <a:p>
            <a:r>
              <a:rPr lang="en-GB" sz="2000" dirty="0">
                <a:solidFill>
                  <a:schemeClr val="bg1"/>
                </a:solidFill>
              </a:rPr>
              <a:t>Community arts worker</a:t>
            </a:r>
          </a:p>
          <a:p>
            <a:r>
              <a:rPr lang="en-GB" sz="2000" dirty="0" err="1">
                <a:solidFill>
                  <a:schemeClr val="bg1"/>
                </a:solidFill>
              </a:rPr>
              <a:t>Dramatherapist</a:t>
            </a:r>
            <a:endParaRPr lang="en-GB" sz="2000" dirty="0">
              <a:solidFill>
                <a:schemeClr val="bg1"/>
              </a:solidFill>
            </a:endParaRPr>
          </a:p>
          <a:p>
            <a:r>
              <a:rPr lang="en-GB" sz="2000" dirty="0">
                <a:solidFill>
                  <a:schemeClr val="bg1"/>
                </a:solidFill>
              </a:rPr>
              <a:t>Runner, broadcasting/film/video</a:t>
            </a:r>
          </a:p>
          <a:p>
            <a:r>
              <a:rPr lang="en-GB" sz="2000" dirty="0">
                <a:solidFill>
                  <a:schemeClr val="bg1"/>
                </a:solidFill>
              </a:rPr>
              <a:t>Theatre director</a:t>
            </a:r>
          </a:p>
          <a:p>
            <a:r>
              <a:rPr lang="en-GB" sz="2000" dirty="0">
                <a:solidFill>
                  <a:schemeClr val="bg1"/>
                </a:solidFill>
              </a:rPr>
              <a:t>Theatre stage manager</a:t>
            </a:r>
          </a:p>
          <a:p>
            <a:r>
              <a:rPr lang="en-GB" sz="2000" dirty="0">
                <a:solidFill>
                  <a:schemeClr val="bg1"/>
                </a:solidFill>
              </a:rPr>
              <a:t>Arts administrator</a:t>
            </a:r>
          </a:p>
          <a:p>
            <a:r>
              <a:rPr lang="en-GB" sz="2000" dirty="0">
                <a:solidFill>
                  <a:schemeClr val="bg1"/>
                </a:solidFill>
              </a:rPr>
              <a:t>Choreographer</a:t>
            </a:r>
          </a:p>
          <a:p>
            <a:r>
              <a:rPr lang="en-GB" sz="2000" dirty="0">
                <a:solidFill>
                  <a:schemeClr val="bg1"/>
                </a:solidFill>
              </a:rPr>
              <a:t>Teacher</a:t>
            </a:r>
          </a:p>
          <a:p>
            <a:r>
              <a:rPr lang="en-GB" sz="2000" dirty="0">
                <a:solidFill>
                  <a:schemeClr val="bg1"/>
                </a:solidFill>
              </a:rPr>
              <a:t>Theatre technician</a:t>
            </a:r>
          </a:p>
          <a:p>
            <a:r>
              <a:rPr lang="en-GB" sz="2000" dirty="0">
                <a:solidFill>
                  <a:schemeClr val="bg1"/>
                </a:solidFill>
              </a:rPr>
              <a:t>Talent agent</a:t>
            </a:r>
          </a:p>
          <a:p>
            <a:r>
              <a:rPr lang="en-GB" sz="2000" dirty="0">
                <a:solidFill>
                  <a:schemeClr val="bg1"/>
                </a:solidFill>
              </a:rPr>
              <a:t>Theatre manager </a:t>
            </a:r>
          </a:p>
          <a:p>
            <a:r>
              <a:rPr lang="en-GB" sz="2000" dirty="0">
                <a:solidFill>
                  <a:schemeClr val="bg1"/>
                </a:solidFill>
              </a:rPr>
              <a:t>Playwright/ Screenwriter</a:t>
            </a:r>
          </a:p>
          <a:p>
            <a:r>
              <a:rPr lang="en-GB" sz="2000" dirty="0">
                <a:solidFill>
                  <a:schemeClr val="bg1"/>
                </a:solidFill>
              </a:rPr>
              <a:t>TV/ Film Production </a:t>
            </a:r>
          </a:p>
          <a:p>
            <a:r>
              <a:rPr lang="en-GB" sz="2000" dirty="0">
                <a:solidFill>
                  <a:schemeClr val="bg1"/>
                </a:solidFill>
              </a:rPr>
              <a:t>Production designer- hair/ make-up/ set/ costume etc</a:t>
            </a:r>
          </a:p>
        </p:txBody>
      </p:sp>
      <p:pic>
        <p:nvPicPr>
          <p:cNvPr id="6" name="Picture 5">
            <a:extLst>
              <a:ext uri="{FF2B5EF4-FFF2-40B4-BE49-F238E27FC236}">
                <a16:creationId xmlns:a16="http://schemas.microsoft.com/office/drawing/2014/main" id="{F505E2CC-2D01-374A-A43D-00604097C0C9}"/>
              </a:ext>
            </a:extLst>
          </p:cNvPr>
          <p:cNvPicPr>
            <a:picLocks noChangeAspect="1"/>
          </p:cNvPicPr>
          <p:nvPr/>
        </p:nvPicPr>
        <p:blipFill>
          <a:blip r:embed="rId3"/>
          <a:stretch>
            <a:fillRect/>
          </a:stretch>
        </p:blipFill>
        <p:spPr>
          <a:xfrm>
            <a:off x="5580957" y="1849819"/>
            <a:ext cx="1796881" cy="2484383"/>
          </a:xfrm>
          <a:prstGeom prst="rect">
            <a:avLst/>
          </a:prstGeom>
        </p:spPr>
      </p:pic>
      <p:pic>
        <p:nvPicPr>
          <p:cNvPr id="8" name="Picture 7">
            <a:extLst>
              <a:ext uri="{FF2B5EF4-FFF2-40B4-BE49-F238E27FC236}">
                <a16:creationId xmlns:a16="http://schemas.microsoft.com/office/drawing/2014/main" id="{2C990A89-A1D3-C54F-A69F-58E35FC143F0}"/>
              </a:ext>
            </a:extLst>
          </p:cNvPr>
          <p:cNvPicPr>
            <a:picLocks noChangeAspect="1"/>
          </p:cNvPicPr>
          <p:nvPr/>
        </p:nvPicPr>
        <p:blipFill>
          <a:blip r:embed="rId4"/>
          <a:stretch>
            <a:fillRect/>
          </a:stretch>
        </p:blipFill>
        <p:spPr>
          <a:xfrm>
            <a:off x="7688825" y="4175446"/>
            <a:ext cx="3767564" cy="2146081"/>
          </a:xfrm>
          <a:prstGeom prst="rect">
            <a:avLst/>
          </a:prstGeom>
        </p:spPr>
      </p:pic>
      <p:pic>
        <p:nvPicPr>
          <p:cNvPr id="10" name="Picture 9">
            <a:extLst>
              <a:ext uri="{FF2B5EF4-FFF2-40B4-BE49-F238E27FC236}">
                <a16:creationId xmlns:a16="http://schemas.microsoft.com/office/drawing/2014/main" id="{B5B18667-ABBA-E945-B72A-91787DB26910}"/>
              </a:ext>
            </a:extLst>
          </p:cNvPr>
          <p:cNvPicPr>
            <a:picLocks noChangeAspect="1"/>
          </p:cNvPicPr>
          <p:nvPr/>
        </p:nvPicPr>
        <p:blipFill>
          <a:blip r:embed="rId5"/>
          <a:stretch>
            <a:fillRect/>
          </a:stretch>
        </p:blipFill>
        <p:spPr>
          <a:xfrm>
            <a:off x="8099563" y="1434003"/>
            <a:ext cx="3312043" cy="18866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views</a:t>
            </a:r>
            <a:endParaRPr sz="2400" dirty="0">
              <a:latin typeface="Dekko"/>
              <a:ea typeface="Dekko"/>
              <a:cs typeface="Dekko"/>
              <a:sym typeface="Dekko"/>
            </a:endParaRPr>
          </a:p>
        </p:txBody>
      </p:sp>
      <p:sp>
        <p:nvSpPr>
          <p:cNvPr id="2" name="TextBox 1"/>
          <p:cNvSpPr txBox="1"/>
          <p:nvPr/>
        </p:nvSpPr>
        <p:spPr>
          <a:xfrm>
            <a:off x="2376015" y="4709426"/>
            <a:ext cx="5289755" cy="1754326"/>
          </a:xfrm>
          <a:prstGeom prst="rect">
            <a:avLst/>
          </a:prstGeom>
          <a:noFill/>
        </p:spPr>
        <p:txBody>
          <a:bodyPr wrap="square" rtlCol="0">
            <a:spAutoFit/>
          </a:bodyPr>
          <a:lstStyle/>
          <a:p>
            <a:pPr algn="ctr"/>
            <a:r>
              <a:rPr lang="en-GB" sz="1800" dirty="0">
                <a:latin typeface="Bradley Hand ITC" panose="03070402050302030203" pitchFamily="66" charset="0"/>
              </a:rPr>
              <a:t>“Drama is the lesson I always look forward to. It allows me to express myself in different ways and be imaginative. It is enjoyable and educational at the same time, and the teachers give you the passion needed to be your best self. </a:t>
            </a:r>
          </a:p>
          <a:p>
            <a:pPr algn="ctr"/>
            <a:r>
              <a:rPr lang="en-GB" sz="1800" dirty="0">
                <a:latin typeface="Bradley Hand ITC" panose="03070402050302030203" pitchFamily="66" charset="0"/>
              </a:rPr>
              <a:t>Carla </a:t>
            </a:r>
            <a:r>
              <a:rPr lang="en-GB" sz="1800" dirty="0" err="1">
                <a:latin typeface="Bradley Hand ITC" panose="03070402050302030203" pitchFamily="66" charset="0"/>
              </a:rPr>
              <a:t>Nemes</a:t>
            </a:r>
            <a:r>
              <a:rPr lang="en-GB" sz="1800" dirty="0">
                <a:latin typeface="Bradley Hand ITC" panose="03070402050302030203" pitchFamily="66" charset="0"/>
              </a:rPr>
              <a:t>, Year 10 </a:t>
            </a:r>
          </a:p>
        </p:txBody>
      </p:sp>
      <p:sp>
        <p:nvSpPr>
          <p:cNvPr id="3" name="TextBox 2"/>
          <p:cNvSpPr txBox="1"/>
          <p:nvPr/>
        </p:nvSpPr>
        <p:spPr>
          <a:xfrm>
            <a:off x="648929" y="1374027"/>
            <a:ext cx="5034116" cy="1477328"/>
          </a:xfrm>
          <a:prstGeom prst="rect">
            <a:avLst/>
          </a:prstGeom>
          <a:noFill/>
        </p:spPr>
        <p:txBody>
          <a:bodyPr wrap="square" rtlCol="0">
            <a:spAutoFit/>
          </a:bodyPr>
          <a:lstStyle/>
          <a:p>
            <a:r>
              <a:rPr lang="en-GB" sz="1800" dirty="0">
                <a:latin typeface="Bradley Hand ITC" panose="03070402050302030203" pitchFamily="66" charset="0"/>
              </a:rPr>
              <a:t>“I’ve always loved Drama. By taking it for GCSE I always feel supported and it has helped me to gain confidence and make so many new friends. It is so enjoyable and I would recommend it to anyone.”</a:t>
            </a:r>
          </a:p>
          <a:p>
            <a:r>
              <a:rPr lang="en-GB" sz="1800" dirty="0">
                <a:latin typeface="Bradley Hand ITC" panose="03070402050302030203" pitchFamily="66" charset="0"/>
              </a:rPr>
              <a:t>Eve Morris, Year 10</a:t>
            </a:r>
          </a:p>
        </p:txBody>
      </p:sp>
      <p:sp>
        <p:nvSpPr>
          <p:cNvPr id="4" name="TextBox 3"/>
          <p:cNvSpPr txBox="1"/>
          <p:nvPr/>
        </p:nvSpPr>
        <p:spPr>
          <a:xfrm>
            <a:off x="727587" y="3180226"/>
            <a:ext cx="4876800" cy="1200329"/>
          </a:xfrm>
          <a:prstGeom prst="rect">
            <a:avLst/>
          </a:prstGeom>
          <a:noFill/>
        </p:spPr>
        <p:txBody>
          <a:bodyPr wrap="square" rtlCol="0">
            <a:spAutoFit/>
          </a:bodyPr>
          <a:lstStyle/>
          <a:p>
            <a:r>
              <a:rPr lang="en-GB" sz="1800" dirty="0">
                <a:latin typeface="Bradley Hand ITC" panose="03070402050302030203" pitchFamily="66" charset="0"/>
              </a:rPr>
              <a:t>“Drama is a great subject that has taught me to be confident. I really enjoy the atmosphere and it helps me to clear my mind.”</a:t>
            </a:r>
          </a:p>
          <a:p>
            <a:r>
              <a:rPr lang="en-GB" sz="1800" dirty="0">
                <a:latin typeface="Bradley Hand ITC" panose="03070402050302030203" pitchFamily="66" charset="0"/>
              </a:rPr>
              <a:t>Maya Jenkins, Year 10</a:t>
            </a:r>
          </a:p>
        </p:txBody>
      </p:sp>
      <p:sp>
        <p:nvSpPr>
          <p:cNvPr id="5" name="TextBox 4"/>
          <p:cNvSpPr txBox="1"/>
          <p:nvPr/>
        </p:nvSpPr>
        <p:spPr>
          <a:xfrm>
            <a:off x="6272981" y="1374027"/>
            <a:ext cx="5437239" cy="1477328"/>
          </a:xfrm>
          <a:prstGeom prst="rect">
            <a:avLst/>
          </a:prstGeom>
          <a:noFill/>
        </p:spPr>
        <p:txBody>
          <a:bodyPr wrap="square" rtlCol="0">
            <a:spAutoFit/>
          </a:bodyPr>
          <a:lstStyle/>
          <a:p>
            <a:r>
              <a:rPr lang="en-GB" sz="1800" dirty="0">
                <a:latin typeface="Bradley Hand ITC" panose="03070402050302030203" pitchFamily="66" charset="0"/>
              </a:rPr>
              <a:t>“I like Drama because it improves confidence a lot, it’s very fun, and it is amazing if you do or don’t enjoy theatre. There are opportunities in acting as well as production and staging elements.”</a:t>
            </a:r>
          </a:p>
          <a:p>
            <a:r>
              <a:rPr lang="en-GB" sz="1800" dirty="0" err="1">
                <a:latin typeface="Bradley Hand ITC" panose="03070402050302030203" pitchFamily="66" charset="0"/>
              </a:rPr>
              <a:t>Seren</a:t>
            </a:r>
            <a:r>
              <a:rPr lang="en-GB" sz="1800" dirty="0">
                <a:latin typeface="Bradley Hand ITC" panose="03070402050302030203" pitchFamily="66" charset="0"/>
              </a:rPr>
              <a:t> Manley, Year 10</a:t>
            </a:r>
          </a:p>
        </p:txBody>
      </p:sp>
      <p:sp>
        <p:nvSpPr>
          <p:cNvPr id="6" name="TextBox 5"/>
          <p:cNvSpPr txBox="1"/>
          <p:nvPr/>
        </p:nvSpPr>
        <p:spPr>
          <a:xfrm>
            <a:off x="6292646" y="2974592"/>
            <a:ext cx="5417574" cy="1754326"/>
          </a:xfrm>
          <a:prstGeom prst="rect">
            <a:avLst/>
          </a:prstGeom>
          <a:noFill/>
        </p:spPr>
        <p:txBody>
          <a:bodyPr wrap="square" rtlCol="0">
            <a:spAutoFit/>
          </a:bodyPr>
          <a:lstStyle/>
          <a:p>
            <a:r>
              <a:rPr lang="en-GB" sz="1800" dirty="0">
                <a:latin typeface="Bradley Hand ITC" panose="03070402050302030203" pitchFamily="66" charset="0"/>
              </a:rPr>
              <a:t>“Drama is such an essential skill in life. It encourages you to build confidence and memory skills, as well as giving you a wide variety of roles and plays to explore. It gives you important people skills that you will need in any job or interview.” </a:t>
            </a:r>
          </a:p>
          <a:p>
            <a:r>
              <a:rPr lang="en-GB" sz="1800" dirty="0">
                <a:latin typeface="Bradley Hand ITC" panose="03070402050302030203" pitchFamily="66" charset="0"/>
              </a:rPr>
              <a:t>Daniel Collins, Year 11</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15108</TotalTime>
  <Words>792</Words>
  <Application>Microsoft Macintosh PowerPoint</Application>
  <PresentationFormat>Widescreen</PresentationFormat>
  <Paragraphs>80</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Calibri</vt:lpstr>
      <vt:lpstr>Arial</vt:lpstr>
      <vt:lpstr>Roboto Slab</vt:lpstr>
      <vt:lpstr>Short Stack</vt:lpstr>
      <vt:lpstr>Dekko</vt:lpstr>
      <vt:lpstr>Bradley Hand ITC</vt:lpstr>
      <vt:lpstr>Boogaloo</vt:lpstr>
      <vt:lpstr>Roboto</vt:lpstr>
      <vt:lpstr>Barriecito</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Gareth Thomas</cp:lastModifiedBy>
  <cp:revision>52</cp:revision>
  <dcterms:modified xsi:type="dcterms:W3CDTF">2022-01-06T16:35:20Z</dcterms:modified>
</cp:coreProperties>
</file>